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1"/>
  </p:sldMasterIdLst>
  <p:notesMasterIdLst>
    <p:notesMasterId r:id="rId27"/>
  </p:notesMasterIdLst>
  <p:sldIdLst>
    <p:sldId id="256" r:id="rId2"/>
    <p:sldId id="257" r:id="rId3"/>
    <p:sldId id="259" r:id="rId4"/>
    <p:sldId id="258" r:id="rId5"/>
    <p:sldId id="263" r:id="rId6"/>
    <p:sldId id="260" r:id="rId7"/>
    <p:sldId id="262" r:id="rId8"/>
    <p:sldId id="285" r:id="rId9"/>
    <p:sldId id="268" r:id="rId10"/>
    <p:sldId id="270" r:id="rId11"/>
    <p:sldId id="265" r:id="rId12"/>
    <p:sldId id="267" r:id="rId13"/>
    <p:sldId id="264" r:id="rId14"/>
    <p:sldId id="266" r:id="rId15"/>
    <p:sldId id="284" r:id="rId16"/>
    <p:sldId id="271" r:id="rId17"/>
    <p:sldId id="278" r:id="rId18"/>
    <p:sldId id="277" r:id="rId19"/>
    <p:sldId id="279" r:id="rId20"/>
    <p:sldId id="283" r:id="rId21"/>
    <p:sldId id="282" r:id="rId22"/>
    <p:sldId id="281" r:id="rId23"/>
    <p:sldId id="280" r:id="rId24"/>
    <p:sldId id="287" r:id="rId25"/>
    <p:sldId id="28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5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07"/>
    <p:restoredTop sz="94662"/>
  </p:normalViewPr>
  <p:slideViewPr>
    <p:cSldViewPr snapToGrid="0" snapToObjects="1">
      <p:cViewPr varScale="1">
        <p:scale>
          <a:sx n="135" d="100"/>
          <a:sy n="135" d="100"/>
        </p:scale>
        <p:origin x="184"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800" b="1" dirty="0"/>
              <a:t>Model Comparison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MSE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1D CNN</c:v>
                </c:pt>
                <c:pt idx="1">
                  <c:v>GRU</c:v>
                </c:pt>
                <c:pt idx="2">
                  <c:v>Bidirectional LSTM</c:v>
                </c:pt>
                <c:pt idx="3">
                  <c:v>Bi-LSTM+GRU</c:v>
                </c:pt>
              </c:strCache>
            </c:strRef>
          </c:cat>
          <c:val>
            <c:numRef>
              <c:f>Sheet1!$B$2:$B$5</c:f>
              <c:numCache>
                <c:formatCode>General</c:formatCode>
                <c:ptCount val="4"/>
                <c:pt idx="0">
                  <c:v>6.4000000000000003E-3</c:v>
                </c:pt>
                <c:pt idx="1">
                  <c:v>6.6E-3</c:v>
                </c:pt>
                <c:pt idx="2">
                  <c:v>5.7000000000000002E-3</c:v>
                </c:pt>
                <c:pt idx="3">
                  <c:v>4.8999999999999998E-3</c:v>
                </c:pt>
              </c:numCache>
            </c:numRef>
          </c:val>
          <c:extLst>
            <c:ext xmlns:c16="http://schemas.microsoft.com/office/drawing/2014/chart" uri="{C3380CC4-5D6E-409C-BE32-E72D297353CC}">
              <c16:uniqueId val="{00000000-CDFA-4307-B5D5-DE224A66F974}"/>
            </c:ext>
          </c:extLst>
        </c:ser>
        <c:ser>
          <c:idx val="1"/>
          <c:order val="1"/>
          <c:tx>
            <c:strRef>
              <c:f>Sheet1!$C$1</c:f>
              <c:strCache>
                <c:ptCount val="1"/>
                <c:pt idx="0">
                  <c:v>MAE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1D CNN</c:v>
                </c:pt>
                <c:pt idx="1">
                  <c:v>GRU</c:v>
                </c:pt>
                <c:pt idx="2">
                  <c:v>Bidirectional LSTM</c:v>
                </c:pt>
                <c:pt idx="3">
                  <c:v>Bi-LSTM+GRU</c:v>
                </c:pt>
              </c:strCache>
            </c:strRef>
          </c:cat>
          <c:val>
            <c:numRef>
              <c:f>Sheet1!$C$2:$C$5</c:f>
              <c:numCache>
                <c:formatCode>General</c:formatCode>
                <c:ptCount val="4"/>
                <c:pt idx="0">
                  <c:v>5.5199999999999999E-2</c:v>
                </c:pt>
                <c:pt idx="1">
                  <c:v>5.7299999999999997E-2</c:v>
                </c:pt>
                <c:pt idx="2">
                  <c:v>4.82E-2</c:v>
                </c:pt>
                <c:pt idx="3">
                  <c:v>4.1500000000000002E-2</c:v>
                </c:pt>
              </c:numCache>
            </c:numRef>
          </c:val>
          <c:extLst>
            <c:ext xmlns:c16="http://schemas.microsoft.com/office/drawing/2014/chart" uri="{C3380CC4-5D6E-409C-BE32-E72D297353CC}">
              <c16:uniqueId val="{00000001-CDFA-4307-B5D5-DE224A66F974}"/>
            </c:ext>
          </c:extLst>
        </c:ser>
        <c:ser>
          <c:idx val="2"/>
          <c:order val="2"/>
          <c:tx>
            <c:strRef>
              <c:f>Sheet1!$D$1</c:f>
              <c:strCache>
                <c:ptCount val="1"/>
                <c:pt idx="0">
                  <c:v>MAPE</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38100" cap="rnd">
                <a:solidFill>
                  <a:schemeClr val="accent5"/>
                </a:solidFill>
                <a:prstDash val="sysDot"/>
              </a:ln>
              <a:effectLst/>
            </c:spPr>
            <c:trendlineType val="linear"/>
            <c:dispRSqr val="0"/>
            <c:dispEq val="0"/>
          </c:trendline>
          <c:cat>
            <c:strRef>
              <c:f>Sheet1!$A$2:$A$5</c:f>
              <c:strCache>
                <c:ptCount val="4"/>
                <c:pt idx="0">
                  <c:v>1D CNN</c:v>
                </c:pt>
                <c:pt idx="1">
                  <c:v>GRU</c:v>
                </c:pt>
                <c:pt idx="2">
                  <c:v>Bidirectional LSTM</c:v>
                </c:pt>
                <c:pt idx="3">
                  <c:v>Bi-LSTM+GRU</c:v>
                </c:pt>
              </c:strCache>
            </c:strRef>
          </c:cat>
          <c:val>
            <c:numRef>
              <c:f>Sheet1!$D$2:$D$5</c:f>
              <c:numCache>
                <c:formatCode>General</c:formatCode>
                <c:ptCount val="4"/>
                <c:pt idx="0">
                  <c:v>0.1389</c:v>
                </c:pt>
                <c:pt idx="1">
                  <c:v>0.1459</c:v>
                </c:pt>
                <c:pt idx="2">
                  <c:v>0.1099</c:v>
                </c:pt>
                <c:pt idx="3">
                  <c:v>8.1100000000000005E-2</c:v>
                </c:pt>
              </c:numCache>
            </c:numRef>
          </c:val>
          <c:extLst>
            <c:ext xmlns:c16="http://schemas.microsoft.com/office/drawing/2014/chart" uri="{C3380CC4-5D6E-409C-BE32-E72D297353CC}">
              <c16:uniqueId val="{00000003-CDFA-4307-B5D5-DE224A66F974}"/>
            </c:ext>
          </c:extLst>
        </c:ser>
        <c:dLbls>
          <c:dLblPos val="outEnd"/>
          <c:showLegendKey val="0"/>
          <c:showVal val="1"/>
          <c:showCatName val="0"/>
          <c:showSerName val="0"/>
          <c:showPercent val="0"/>
          <c:showBubbleSize val="0"/>
        </c:dLbls>
        <c:gapWidth val="219"/>
        <c:overlap val="-27"/>
        <c:axId val="1339514351"/>
        <c:axId val="1339510991"/>
      </c:barChart>
      <c:catAx>
        <c:axId val="13395143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339510991"/>
        <c:crosses val="autoZero"/>
        <c:auto val="1"/>
        <c:lblAlgn val="ctr"/>
        <c:lblOffset val="100"/>
        <c:noMultiLvlLbl val="0"/>
      </c:catAx>
      <c:valAx>
        <c:axId val="13395109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33951435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accent1">
        <a:lumMod val="20000"/>
        <a:lumOff val="80000"/>
      </a:schemeClr>
    </a:solidFill>
    <a:ln>
      <a:solidFill>
        <a:schemeClr val="accent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50150F-CCDD-4E5B-BBEC-908828C7A736}"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n-US"/>
        </a:p>
      </dgm:t>
    </dgm:pt>
    <dgm:pt modelId="{974FB636-DECB-4235-AC7B-0347388B720D}">
      <dgm:prSet phldrT="[Text]"/>
      <dgm:spPr/>
      <dgm:t>
        <a:bodyPr/>
        <a:lstStyle/>
        <a:p>
          <a:r>
            <a:rPr lang="en-US" dirty="0"/>
            <a:t>Contraction</a:t>
          </a:r>
        </a:p>
      </dgm:t>
    </dgm:pt>
    <dgm:pt modelId="{0D0EB800-0259-4FB0-9879-243B46344569}" type="parTrans" cxnId="{C6402387-9082-4547-A978-B821E7C9A30C}">
      <dgm:prSet/>
      <dgm:spPr/>
      <dgm:t>
        <a:bodyPr/>
        <a:lstStyle/>
        <a:p>
          <a:endParaRPr lang="en-US"/>
        </a:p>
      </dgm:t>
    </dgm:pt>
    <dgm:pt modelId="{4DDCE8D5-C2C4-427B-A3E6-B73F2F8479FC}" type="sibTrans" cxnId="{C6402387-9082-4547-A978-B821E7C9A30C}">
      <dgm:prSet/>
      <dgm:spPr/>
      <dgm:t>
        <a:bodyPr/>
        <a:lstStyle/>
        <a:p>
          <a:endParaRPr lang="en-US"/>
        </a:p>
      </dgm:t>
    </dgm:pt>
    <dgm:pt modelId="{02AC9D9B-17D1-4794-AB73-61EB6B0742B8}">
      <dgm:prSet phldrT="[Text]"/>
      <dgm:spPr/>
      <dgm:t>
        <a:bodyPr/>
        <a:lstStyle/>
        <a:p>
          <a:r>
            <a:rPr lang="en-US"/>
            <a:t>@ action: to expand the words can't to cannot, I’m to I am</a:t>
          </a:r>
          <a:endParaRPr lang="en-US" dirty="0"/>
        </a:p>
      </dgm:t>
    </dgm:pt>
    <dgm:pt modelId="{8BD60F80-CCC1-45E9-B96A-17E264A1EBAC}" type="parTrans" cxnId="{492C03A2-0C60-4717-A272-80D1003176EC}">
      <dgm:prSet/>
      <dgm:spPr/>
      <dgm:t>
        <a:bodyPr/>
        <a:lstStyle/>
        <a:p>
          <a:endParaRPr lang="en-US"/>
        </a:p>
      </dgm:t>
    </dgm:pt>
    <dgm:pt modelId="{FEFB32FD-660D-478A-8D9A-9C3F0B73973F}" type="sibTrans" cxnId="{492C03A2-0C60-4717-A272-80D1003176EC}">
      <dgm:prSet/>
      <dgm:spPr/>
      <dgm:t>
        <a:bodyPr/>
        <a:lstStyle/>
        <a:p>
          <a:endParaRPr lang="en-US"/>
        </a:p>
      </dgm:t>
    </dgm:pt>
    <dgm:pt modelId="{11F60D11-D6DB-4BBD-9EB0-011CDE81EBDE}">
      <dgm:prSet phldrT="[Text]"/>
      <dgm:spPr/>
      <dgm:t>
        <a:bodyPr/>
        <a:lstStyle/>
        <a:p>
          <a:r>
            <a:rPr lang="en-US"/>
            <a:t>Clean text</a:t>
          </a:r>
          <a:endParaRPr lang="en-US" dirty="0"/>
        </a:p>
      </dgm:t>
    </dgm:pt>
    <dgm:pt modelId="{7636E9A7-6423-432A-8DD4-BA53DC63EAB6}" type="parTrans" cxnId="{AE76E621-4058-4093-87E2-30D45E81565E}">
      <dgm:prSet/>
      <dgm:spPr/>
      <dgm:t>
        <a:bodyPr/>
        <a:lstStyle/>
        <a:p>
          <a:endParaRPr lang="en-US"/>
        </a:p>
      </dgm:t>
    </dgm:pt>
    <dgm:pt modelId="{1B55A572-B973-482B-B371-7529F7790E04}" type="sibTrans" cxnId="{AE76E621-4058-4093-87E2-30D45E81565E}">
      <dgm:prSet/>
      <dgm:spPr/>
      <dgm:t>
        <a:bodyPr/>
        <a:lstStyle/>
        <a:p>
          <a:endParaRPr lang="en-US"/>
        </a:p>
      </dgm:t>
    </dgm:pt>
    <dgm:pt modelId="{9BE473D1-8186-4846-85BF-8AE389A70DC3}">
      <dgm:prSet phldrT="[Text]"/>
      <dgm:spPr/>
      <dgm:t>
        <a:bodyPr/>
        <a:lstStyle/>
        <a:p>
          <a:r>
            <a:rPr lang="en-US"/>
            <a:t>@ actions: remove extra spaces, stop words punctuations </a:t>
          </a:r>
          <a:endParaRPr lang="en-US" dirty="0"/>
        </a:p>
      </dgm:t>
    </dgm:pt>
    <dgm:pt modelId="{6981ADF8-C1A7-4FE5-AACF-9B09C47098B1}" type="parTrans" cxnId="{A2C80F75-21E3-47C1-8476-865B7D4EC998}">
      <dgm:prSet/>
      <dgm:spPr/>
      <dgm:t>
        <a:bodyPr/>
        <a:lstStyle/>
        <a:p>
          <a:endParaRPr lang="en-US"/>
        </a:p>
      </dgm:t>
    </dgm:pt>
    <dgm:pt modelId="{B3016420-A687-4100-8C85-B11A60752C91}" type="sibTrans" cxnId="{A2C80F75-21E3-47C1-8476-865B7D4EC998}">
      <dgm:prSet/>
      <dgm:spPr/>
      <dgm:t>
        <a:bodyPr/>
        <a:lstStyle/>
        <a:p>
          <a:endParaRPr lang="en-US"/>
        </a:p>
      </dgm:t>
    </dgm:pt>
    <dgm:pt modelId="{1A14FB15-BE43-44D1-963D-E739D9CAEC77}">
      <dgm:prSet phldrT="[Text]"/>
      <dgm:spPr/>
      <dgm:t>
        <a:bodyPr/>
        <a:lstStyle/>
        <a:p>
          <a:r>
            <a:rPr lang="en-US"/>
            <a:t>Word Vocab</a:t>
          </a:r>
          <a:endParaRPr lang="en-US" dirty="0"/>
        </a:p>
      </dgm:t>
    </dgm:pt>
    <dgm:pt modelId="{6DEB03C7-21F2-4CCA-92A6-2B1C6386D696}" type="parTrans" cxnId="{A702B15B-C905-4CC6-BDC2-ACCDA2FC023B}">
      <dgm:prSet/>
      <dgm:spPr/>
      <dgm:t>
        <a:bodyPr/>
        <a:lstStyle/>
        <a:p>
          <a:endParaRPr lang="en-US"/>
        </a:p>
      </dgm:t>
    </dgm:pt>
    <dgm:pt modelId="{DD8BA2CE-A379-4768-AE13-CAAB38589224}" type="sibTrans" cxnId="{A702B15B-C905-4CC6-BDC2-ACCDA2FC023B}">
      <dgm:prSet/>
      <dgm:spPr/>
      <dgm:t>
        <a:bodyPr/>
        <a:lstStyle/>
        <a:p>
          <a:endParaRPr lang="en-US"/>
        </a:p>
      </dgm:t>
    </dgm:pt>
    <dgm:pt modelId="{672FDC7F-EECD-403E-B6E8-E871498D4869}">
      <dgm:prSet phldrT="[Text]"/>
      <dgm:spPr/>
      <dgm:t>
        <a:bodyPr/>
        <a:lstStyle/>
        <a:p>
          <a:r>
            <a:rPr lang="en-US"/>
            <a:t>@ to define word vacabulary</a:t>
          </a:r>
          <a:endParaRPr lang="en-US" dirty="0"/>
        </a:p>
      </dgm:t>
    </dgm:pt>
    <dgm:pt modelId="{03BE8CA8-A08F-4111-92BC-F5DFE86052B9}" type="parTrans" cxnId="{741DBB16-E1C8-4BED-A908-6EB4452DA710}">
      <dgm:prSet/>
      <dgm:spPr/>
      <dgm:t>
        <a:bodyPr/>
        <a:lstStyle/>
        <a:p>
          <a:endParaRPr lang="en-US"/>
        </a:p>
      </dgm:t>
    </dgm:pt>
    <dgm:pt modelId="{59B9834D-3318-4093-B3BC-A90264946D9C}" type="sibTrans" cxnId="{741DBB16-E1C8-4BED-A908-6EB4452DA710}">
      <dgm:prSet/>
      <dgm:spPr/>
      <dgm:t>
        <a:bodyPr/>
        <a:lstStyle/>
        <a:p>
          <a:endParaRPr lang="en-US"/>
        </a:p>
      </dgm:t>
    </dgm:pt>
    <dgm:pt modelId="{3108FEDC-D86E-43EC-9EBA-5790370E0C88}">
      <dgm:prSet phldrT="[Text]"/>
      <dgm:spPr/>
      <dgm:t>
        <a:bodyPr/>
        <a:lstStyle/>
        <a:p>
          <a:r>
            <a:rPr lang="en-US"/>
            <a:t>Word Embedding</a:t>
          </a:r>
          <a:endParaRPr lang="en-US" dirty="0"/>
        </a:p>
      </dgm:t>
    </dgm:pt>
    <dgm:pt modelId="{180B1CFF-36B1-4CE1-B852-E7A72BE51AF7}" type="parTrans" cxnId="{49CB7E6C-06F9-4D39-8A1F-E74FD37406C0}">
      <dgm:prSet/>
      <dgm:spPr/>
      <dgm:t>
        <a:bodyPr/>
        <a:lstStyle/>
        <a:p>
          <a:endParaRPr lang="en-US"/>
        </a:p>
      </dgm:t>
    </dgm:pt>
    <dgm:pt modelId="{B641F6BE-74A7-4854-B69D-315DFFEEE0B6}" type="sibTrans" cxnId="{49CB7E6C-06F9-4D39-8A1F-E74FD37406C0}">
      <dgm:prSet/>
      <dgm:spPr/>
      <dgm:t>
        <a:bodyPr/>
        <a:lstStyle/>
        <a:p>
          <a:endParaRPr lang="en-US"/>
        </a:p>
      </dgm:t>
    </dgm:pt>
    <dgm:pt modelId="{93DE7A6E-A3BC-45BF-AECE-1E4AFDEA26F3}">
      <dgm:prSet phldrT="[Text]"/>
      <dgm:spPr/>
      <dgm:t>
        <a:bodyPr/>
        <a:lstStyle/>
        <a:p>
          <a:r>
            <a:rPr lang="en-US" dirty="0"/>
            <a:t>We used Stanford Pre-trained word vectors. Now we are going to use </a:t>
          </a:r>
          <a:r>
            <a:rPr lang="en-US" dirty="0" err="1"/>
            <a:t>GloVe</a:t>
          </a:r>
          <a:r>
            <a:rPr lang="en-US" dirty="0"/>
            <a:t> embedding to initialize the weight for each word</a:t>
          </a:r>
        </a:p>
      </dgm:t>
    </dgm:pt>
    <dgm:pt modelId="{D7683425-9FD4-4436-B536-43647CD159AF}" type="parTrans" cxnId="{936A2021-9FED-4F99-BE80-28B4DABDFA67}">
      <dgm:prSet/>
      <dgm:spPr/>
      <dgm:t>
        <a:bodyPr/>
        <a:lstStyle/>
        <a:p>
          <a:endParaRPr lang="en-US"/>
        </a:p>
      </dgm:t>
    </dgm:pt>
    <dgm:pt modelId="{47E8C1A6-CE71-4FF8-8743-EDA26FC3C32A}" type="sibTrans" cxnId="{936A2021-9FED-4F99-BE80-28B4DABDFA67}">
      <dgm:prSet/>
      <dgm:spPr/>
      <dgm:t>
        <a:bodyPr/>
        <a:lstStyle/>
        <a:p>
          <a:endParaRPr lang="en-US"/>
        </a:p>
      </dgm:t>
    </dgm:pt>
    <dgm:pt modelId="{B7350415-F2CD-4AFF-9A9B-46C1704B1D31}" type="pres">
      <dgm:prSet presAssocID="{A050150F-CCDD-4E5B-BBEC-908828C7A736}" presName="linearFlow" presStyleCnt="0">
        <dgm:presLayoutVars>
          <dgm:dir/>
          <dgm:animLvl val="lvl"/>
          <dgm:resizeHandles val="exact"/>
        </dgm:presLayoutVars>
      </dgm:prSet>
      <dgm:spPr/>
    </dgm:pt>
    <dgm:pt modelId="{D7C26C1B-CAE9-4A1E-AC0F-32C138AEDC1D}" type="pres">
      <dgm:prSet presAssocID="{974FB636-DECB-4235-AC7B-0347388B720D}" presName="composite" presStyleCnt="0"/>
      <dgm:spPr/>
    </dgm:pt>
    <dgm:pt modelId="{7B29E9C1-1D5D-4BE6-A23B-EBC02C160B17}" type="pres">
      <dgm:prSet presAssocID="{974FB636-DECB-4235-AC7B-0347388B720D}" presName="parentText" presStyleLbl="alignNode1" presStyleIdx="0" presStyleCnt="4">
        <dgm:presLayoutVars>
          <dgm:chMax val="1"/>
          <dgm:bulletEnabled val="1"/>
        </dgm:presLayoutVars>
      </dgm:prSet>
      <dgm:spPr/>
    </dgm:pt>
    <dgm:pt modelId="{96F42D8A-9CC9-4F5A-ABBE-B7BFCA3F5F85}" type="pres">
      <dgm:prSet presAssocID="{974FB636-DECB-4235-AC7B-0347388B720D}" presName="descendantText" presStyleLbl="alignAcc1" presStyleIdx="0" presStyleCnt="4" custLinFactNeighborY="3176">
        <dgm:presLayoutVars>
          <dgm:bulletEnabled val="1"/>
        </dgm:presLayoutVars>
      </dgm:prSet>
      <dgm:spPr/>
    </dgm:pt>
    <dgm:pt modelId="{15A51E75-218C-4372-B70C-EB52E9987A6D}" type="pres">
      <dgm:prSet presAssocID="{4DDCE8D5-C2C4-427B-A3E6-B73F2F8479FC}" presName="sp" presStyleCnt="0"/>
      <dgm:spPr/>
    </dgm:pt>
    <dgm:pt modelId="{4265A051-8DDB-4089-8CDF-F56127B4337C}" type="pres">
      <dgm:prSet presAssocID="{11F60D11-D6DB-4BBD-9EB0-011CDE81EBDE}" presName="composite" presStyleCnt="0"/>
      <dgm:spPr/>
    </dgm:pt>
    <dgm:pt modelId="{B1697265-93B8-4E1A-8053-2810DEDE43B4}" type="pres">
      <dgm:prSet presAssocID="{11F60D11-D6DB-4BBD-9EB0-011CDE81EBDE}" presName="parentText" presStyleLbl="alignNode1" presStyleIdx="1" presStyleCnt="4">
        <dgm:presLayoutVars>
          <dgm:chMax val="1"/>
          <dgm:bulletEnabled val="1"/>
        </dgm:presLayoutVars>
      </dgm:prSet>
      <dgm:spPr/>
    </dgm:pt>
    <dgm:pt modelId="{DC0137B5-CE51-43D8-A461-EDC75EA99D8A}" type="pres">
      <dgm:prSet presAssocID="{11F60D11-D6DB-4BBD-9EB0-011CDE81EBDE}" presName="descendantText" presStyleLbl="alignAcc1" presStyleIdx="1" presStyleCnt="4">
        <dgm:presLayoutVars>
          <dgm:bulletEnabled val="1"/>
        </dgm:presLayoutVars>
      </dgm:prSet>
      <dgm:spPr/>
    </dgm:pt>
    <dgm:pt modelId="{12F2012B-7EAB-4F23-8FD5-1D3FBB2045B9}" type="pres">
      <dgm:prSet presAssocID="{1B55A572-B973-482B-B371-7529F7790E04}" presName="sp" presStyleCnt="0"/>
      <dgm:spPr/>
    </dgm:pt>
    <dgm:pt modelId="{D9E2D066-5028-4BBF-8B58-D9CC0AAD92E4}" type="pres">
      <dgm:prSet presAssocID="{1A14FB15-BE43-44D1-963D-E739D9CAEC77}" presName="composite" presStyleCnt="0"/>
      <dgm:spPr/>
    </dgm:pt>
    <dgm:pt modelId="{3BF4DD73-0B40-4F74-BBF1-58A2CB04358B}" type="pres">
      <dgm:prSet presAssocID="{1A14FB15-BE43-44D1-963D-E739D9CAEC77}" presName="parentText" presStyleLbl="alignNode1" presStyleIdx="2" presStyleCnt="4">
        <dgm:presLayoutVars>
          <dgm:chMax val="1"/>
          <dgm:bulletEnabled val="1"/>
        </dgm:presLayoutVars>
      </dgm:prSet>
      <dgm:spPr/>
    </dgm:pt>
    <dgm:pt modelId="{C70187ED-C3B1-4654-9400-43C1BE53D307}" type="pres">
      <dgm:prSet presAssocID="{1A14FB15-BE43-44D1-963D-E739D9CAEC77}" presName="descendantText" presStyleLbl="alignAcc1" presStyleIdx="2" presStyleCnt="4">
        <dgm:presLayoutVars>
          <dgm:bulletEnabled val="1"/>
        </dgm:presLayoutVars>
      </dgm:prSet>
      <dgm:spPr/>
    </dgm:pt>
    <dgm:pt modelId="{B41149BC-A700-410C-9E85-47A4628BF238}" type="pres">
      <dgm:prSet presAssocID="{DD8BA2CE-A379-4768-AE13-CAAB38589224}" presName="sp" presStyleCnt="0"/>
      <dgm:spPr/>
    </dgm:pt>
    <dgm:pt modelId="{14C40870-B7A1-49E4-B247-07F5C4B82917}" type="pres">
      <dgm:prSet presAssocID="{3108FEDC-D86E-43EC-9EBA-5790370E0C88}" presName="composite" presStyleCnt="0"/>
      <dgm:spPr/>
    </dgm:pt>
    <dgm:pt modelId="{6DDBE1E5-56EC-4CB6-AA9E-B1659A1E42A0}" type="pres">
      <dgm:prSet presAssocID="{3108FEDC-D86E-43EC-9EBA-5790370E0C88}" presName="parentText" presStyleLbl="alignNode1" presStyleIdx="3" presStyleCnt="4">
        <dgm:presLayoutVars>
          <dgm:chMax val="1"/>
          <dgm:bulletEnabled val="1"/>
        </dgm:presLayoutVars>
      </dgm:prSet>
      <dgm:spPr/>
    </dgm:pt>
    <dgm:pt modelId="{B7D0C059-8683-4DC4-8E4E-DCA956C0470B}" type="pres">
      <dgm:prSet presAssocID="{3108FEDC-D86E-43EC-9EBA-5790370E0C88}" presName="descendantText" presStyleLbl="alignAcc1" presStyleIdx="3" presStyleCnt="4" custLinFactNeighborX="0" custLinFactNeighborY="-1516">
        <dgm:presLayoutVars>
          <dgm:bulletEnabled val="1"/>
        </dgm:presLayoutVars>
      </dgm:prSet>
      <dgm:spPr/>
    </dgm:pt>
  </dgm:ptLst>
  <dgm:cxnLst>
    <dgm:cxn modelId="{741DBB16-E1C8-4BED-A908-6EB4452DA710}" srcId="{1A14FB15-BE43-44D1-963D-E739D9CAEC77}" destId="{672FDC7F-EECD-403E-B6E8-E871498D4869}" srcOrd="0" destOrd="0" parTransId="{03BE8CA8-A08F-4111-92BC-F5DFE86052B9}" sibTransId="{59B9834D-3318-4093-B3BC-A90264946D9C}"/>
    <dgm:cxn modelId="{E953B419-E4F8-4C77-8E4F-C585A115BD65}" type="presOf" srcId="{3108FEDC-D86E-43EC-9EBA-5790370E0C88}" destId="{6DDBE1E5-56EC-4CB6-AA9E-B1659A1E42A0}" srcOrd="0" destOrd="0" presId="urn:microsoft.com/office/officeart/2005/8/layout/chevron2"/>
    <dgm:cxn modelId="{936A2021-9FED-4F99-BE80-28B4DABDFA67}" srcId="{3108FEDC-D86E-43EC-9EBA-5790370E0C88}" destId="{93DE7A6E-A3BC-45BF-AECE-1E4AFDEA26F3}" srcOrd="0" destOrd="0" parTransId="{D7683425-9FD4-4436-B536-43647CD159AF}" sibTransId="{47E8C1A6-CE71-4FF8-8743-EDA26FC3C32A}"/>
    <dgm:cxn modelId="{AE76E621-4058-4093-87E2-30D45E81565E}" srcId="{A050150F-CCDD-4E5B-BBEC-908828C7A736}" destId="{11F60D11-D6DB-4BBD-9EB0-011CDE81EBDE}" srcOrd="1" destOrd="0" parTransId="{7636E9A7-6423-432A-8DD4-BA53DC63EAB6}" sibTransId="{1B55A572-B973-482B-B371-7529F7790E04}"/>
    <dgm:cxn modelId="{8755AB40-FE53-4853-9543-098BD5DFE7CD}" type="presOf" srcId="{93DE7A6E-A3BC-45BF-AECE-1E4AFDEA26F3}" destId="{B7D0C059-8683-4DC4-8E4E-DCA956C0470B}" srcOrd="0" destOrd="0" presId="urn:microsoft.com/office/officeart/2005/8/layout/chevron2"/>
    <dgm:cxn modelId="{52A8F051-32B7-4D6B-914A-E561F9A87476}" type="presOf" srcId="{11F60D11-D6DB-4BBD-9EB0-011CDE81EBDE}" destId="{B1697265-93B8-4E1A-8053-2810DEDE43B4}" srcOrd="0" destOrd="0" presId="urn:microsoft.com/office/officeart/2005/8/layout/chevron2"/>
    <dgm:cxn modelId="{A702B15B-C905-4CC6-BDC2-ACCDA2FC023B}" srcId="{A050150F-CCDD-4E5B-BBEC-908828C7A736}" destId="{1A14FB15-BE43-44D1-963D-E739D9CAEC77}" srcOrd="2" destOrd="0" parTransId="{6DEB03C7-21F2-4CCA-92A6-2B1C6386D696}" sibTransId="{DD8BA2CE-A379-4768-AE13-CAAB38589224}"/>
    <dgm:cxn modelId="{AAA3F65F-9CFB-4C90-B6F2-191C038D75F4}" type="presOf" srcId="{672FDC7F-EECD-403E-B6E8-E871498D4869}" destId="{C70187ED-C3B1-4654-9400-43C1BE53D307}" srcOrd="0" destOrd="0" presId="urn:microsoft.com/office/officeart/2005/8/layout/chevron2"/>
    <dgm:cxn modelId="{34476A61-4C9D-4D38-9AE7-D53E7F8260ED}" type="presOf" srcId="{1A14FB15-BE43-44D1-963D-E739D9CAEC77}" destId="{3BF4DD73-0B40-4F74-BBF1-58A2CB04358B}" srcOrd="0" destOrd="0" presId="urn:microsoft.com/office/officeart/2005/8/layout/chevron2"/>
    <dgm:cxn modelId="{49CB7E6C-06F9-4D39-8A1F-E74FD37406C0}" srcId="{A050150F-CCDD-4E5B-BBEC-908828C7A736}" destId="{3108FEDC-D86E-43EC-9EBA-5790370E0C88}" srcOrd="3" destOrd="0" parTransId="{180B1CFF-36B1-4CE1-B852-E7A72BE51AF7}" sibTransId="{B641F6BE-74A7-4854-B69D-315DFFEEE0B6}"/>
    <dgm:cxn modelId="{9DFA046D-C080-4DD5-83B1-B67A554C3128}" type="presOf" srcId="{974FB636-DECB-4235-AC7B-0347388B720D}" destId="{7B29E9C1-1D5D-4BE6-A23B-EBC02C160B17}" srcOrd="0" destOrd="0" presId="urn:microsoft.com/office/officeart/2005/8/layout/chevron2"/>
    <dgm:cxn modelId="{A2C80F75-21E3-47C1-8476-865B7D4EC998}" srcId="{11F60D11-D6DB-4BBD-9EB0-011CDE81EBDE}" destId="{9BE473D1-8186-4846-85BF-8AE389A70DC3}" srcOrd="0" destOrd="0" parTransId="{6981ADF8-C1A7-4FE5-AACF-9B09C47098B1}" sibTransId="{B3016420-A687-4100-8C85-B11A60752C91}"/>
    <dgm:cxn modelId="{C6402387-9082-4547-A978-B821E7C9A30C}" srcId="{A050150F-CCDD-4E5B-BBEC-908828C7A736}" destId="{974FB636-DECB-4235-AC7B-0347388B720D}" srcOrd="0" destOrd="0" parTransId="{0D0EB800-0259-4FB0-9879-243B46344569}" sibTransId="{4DDCE8D5-C2C4-427B-A3E6-B73F2F8479FC}"/>
    <dgm:cxn modelId="{271CDB99-F31F-4B19-8E1C-A1B9362857A4}" type="presOf" srcId="{9BE473D1-8186-4846-85BF-8AE389A70DC3}" destId="{DC0137B5-CE51-43D8-A461-EDC75EA99D8A}" srcOrd="0" destOrd="0" presId="urn:microsoft.com/office/officeart/2005/8/layout/chevron2"/>
    <dgm:cxn modelId="{492C03A2-0C60-4717-A272-80D1003176EC}" srcId="{974FB636-DECB-4235-AC7B-0347388B720D}" destId="{02AC9D9B-17D1-4794-AB73-61EB6B0742B8}" srcOrd="0" destOrd="0" parTransId="{8BD60F80-CCC1-45E9-B96A-17E264A1EBAC}" sibTransId="{FEFB32FD-660D-478A-8D9A-9C3F0B73973F}"/>
    <dgm:cxn modelId="{6CADA4D5-07BF-4974-8406-9B5BB8AB0137}" type="presOf" srcId="{A050150F-CCDD-4E5B-BBEC-908828C7A736}" destId="{B7350415-F2CD-4AFF-9A9B-46C1704B1D31}" srcOrd="0" destOrd="0" presId="urn:microsoft.com/office/officeart/2005/8/layout/chevron2"/>
    <dgm:cxn modelId="{41A0CFF6-F16F-4CB9-83AB-66DB57CB81F3}" type="presOf" srcId="{02AC9D9B-17D1-4794-AB73-61EB6B0742B8}" destId="{96F42D8A-9CC9-4F5A-ABBE-B7BFCA3F5F85}" srcOrd="0" destOrd="0" presId="urn:microsoft.com/office/officeart/2005/8/layout/chevron2"/>
    <dgm:cxn modelId="{E64A7B30-E0E0-4E59-AF06-4E813145832A}" type="presParOf" srcId="{B7350415-F2CD-4AFF-9A9B-46C1704B1D31}" destId="{D7C26C1B-CAE9-4A1E-AC0F-32C138AEDC1D}" srcOrd="0" destOrd="0" presId="urn:microsoft.com/office/officeart/2005/8/layout/chevron2"/>
    <dgm:cxn modelId="{7DB1228B-DC16-4059-ABA9-873C6FD39360}" type="presParOf" srcId="{D7C26C1B-CAE9-4A1E-AC0F-32C138AEDC1D}" destId="{7B29E9C1-1D5D-4BE6-A23B-EBC02C160B17}" srcOrd="0" destOrd="0" presId="urn:microsoft.com/office/officeart/2005/8/layout/chevron2"/>
    <dgm:cxn modelId="{CB6031B6-B760-4F53-BCD3-06CC01867C23}" type="presParOf" srcId="{D7C26C1B-CAE9-4A1E-AC0F-32C138AEDC1D}" destId="{96F42D8A-9CC9-4F5A-ABBE-B7BFCA3F5F85}" srcOrd="1" destOrd="0" presId="urn:microsoft.com/office/officeart/2005/8/layout/chevron2"/>
    <dgm:cxn modelId="{B3352BDB-7309-4915-9064-E48B28959422}" type="presParOf" srcId="{B7350415-F2CD-4AFF-9A9B-46C1704B1D31}" destId="{15A51E75-218C-4372-B70C-EB52E9987A6D}" srcOrd="1" destOrd="0" presId="urn:microsoft.com/office/officeart/2005/8/layout/chevron2"/>
    <dgm:cxn modelId="{39C6864D-1837-4E01-91FE-24E77632433D}" type="presParOf" srcId="{B7350415-F2CD-4AFF-9A9B-46C1704B1D31}" destId="{4265A051-8DDB-4089-8CDF-F56127B4337C}" srcOrd="2" destOrd="0" presId="urn:microsoft.com/office/officeart/2005/8/layout/chevron2"/>
    <dgm:cxn modelId="{E1A1D47A-90BF-4D1F-9F6F-8B3E0B78D8A1}" type="presParOf" srcId="{4265A051-8DDB-4089-8CDF-F56127B4337C}" destId="{B1697265-93B8-4E1A-8053-2810DEDE43B4}" srcOrd="0" destOrd="0" presId="urn:microsoft.com/office/officeart/2005/8/layout/chevron2"/>
    <dgm:cxn modelId="{0D490E08-4929-4A90-906B-48080D324BA0}" type="presParOf" srcId="{4265A051-8DDB-4089-8CDF-F56127B4337C}" destId="{DC0137B5-CE51-43D8-A461-EDC75EA99D8A}" srcOrd="1" destOrd="0" presId="urn:microsoft.com/office/officeart/2005/8/layout/chevron2"/>
    <dgm:cxn modelId="{1CBDDF3A-8370-4A45-8452-1C4B702D6B81}" type="presParOf" srcId="{B7350415-F2CD-4AFF-9A9B-46C1704B1D31}" destId="{12F2012B-7EAB-4F23-8FD5-1D3FBB2045B9}" srcOrd="3" destOrd="0" presId="urn:microsoft.com/office/officeart/2005/8/layout/chevron2"/>
    <dgm:cxn modelId="{C937F44F-FE6E-4092-8E80-6BEAD9CFEACA}" type="presParOf" srcId="{B7350415-F2CD-4AFF-9A9B-46C1704B1D31}" destId="{D9E2D066-5028-4BBF-8B58-D9CC0AAD92E4}" srcOrd="4" destOrd="0" presId="urn:microsoft.com/office/officeart/2005/8/layout/chevron2"/>
    <dgm:cxn modelId="{D08B88A9-3913-407D-9A13-12615B295F68}" type="presParOf" srcId="{D9E2D066-5028-4BBF-8B58-D9CC0AAD92E4}" destId="{3BF4DD73-0B40-4F74-BBF1-58A2CB04358B}" srcOrd="0" destOrd="0" presId="urn:microsoft.com/office/officeart/2005/8/layout/chevron2"/>
    <dgm:cxn modelId="{10574361-4331-430F-9829-13C0FC166E5E}" type="presParOf" srcId="{D9E2D066-5028-4BBF-8B58-D9CC0AAD92E4}" destId="{C70187ED-C3B1-4654-9400-43C1BE53D307}" srcOrd="1" destOrd="0" presId="urn:microsoft.com/office/officeart/2005/8/layout/chevron2"/>
    <dgm:cxn modelId="{ADB61164-8334-4847-A1F1-595AF1841B35}" type="presParOf" srcId="{B7350415-F2CD-4AFF-9A9B-46C1704B1D31}" destId="{B41149BC-A700-410C-9E85-47A4628BF238}" srcOrd="5" destOrd="0" presId="urn:microsoft.com/office/officeart/2005/8/layout/chevron2"/>
    <dgm:cxn modelId="{A134071C-C5F5-4485-AFCC-1D8B95E26387}" type="presParOf" srcId="{B7350415-F2CD-4AFF-9A9B-46C1704B1D31}" destId="{14C40870-B7A1-49E4-B247-07F5C4B82917}" srcOrd="6" destOrd="0" presId="urn:microsoft.com/office/officeart/2005/8/layout/chevron2"/>
    <dgm:cxn modelId="{CB672227-CF3B-454C-911E-4B8A32F68543}" type="presParOf" srcId="{14C40870-B7A1-49E4-B247-07F5C4B82917}" destId="{6DDBE1E5-56EC-4CB6-AA9E-B1659A1E42A0}" srcOrd="0" destOrd="0" presId="urn:microsoft.com/office/officeart/2005/8/layout/chevron2"/>
    <dgm:cxn modelId="{51208C57-B494-41DE-B0AC-26A22B4CC938}" type="presParOf" srcId="{14C40870-B7A1-49E4-B247-07F5C4B82917}" destId="{B7D0C059-8683-4DC4-8E4E-DCA956C0470B}"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01F6D3-1D18-4247-ADAE-EC568977929C}" type="doc">
      <dgm:prSet loTypeId="urn:microsoft.com/office/officeart/2005/8/layout/arrow3" loCatId="relationship" qsTypeId="urn:microsoft.com/office/officeart/2005/8/quickstyle/simple1" qsCatId="simple" csTypeId="urn:microsoft.com/office/officeart/2005/8/colors/colorful1" csCatId="colorful" phldr="1"/>
      <dgm:spPr/>
      <dgm:t>
        <a:bodyPr/>
        <a:lstStyle/>
        <a:p>
          <a:endParaRPr lang="en-US"/>
        </a:p>
      </dgm:t>
    </dgm:pt>
    <dgm:pt modelId="{858DEE5A-7688-4259-9026-4C04896A4557}">
      <dgm:prSet phldrT="[Text]"/>
      <dgm:spPr/>
      <dgm:t>
        <a:bodyPr/>
        <a:lstStyle/>
        <a:p>
          <a:r>
            <a:rPr lang="en-US" dirty="0">
              <a:latin typeface="Garamond" panose="02020404030301010803"/>
            </a:rPr>
            <a:t>MAPE/MSE/MAE</a:t>
          </a:r>
          <a:endParaRPr lang="en-US" dirty="0"/>
        </a:p>
      </dgm:t>
    </dgm:pt>
    <dgm:pt modelId="{745C2C5C-A59B-4F18-9DE9-EF517337A347}" type="parTrans" cxnId="{48EFCF6F-5FDA-442E-BC78-5F97A4AF2458}">
      <dgm:prSet/>
      <dgm:spPr/>
      <dgm:t>
        <a:bodyPr/>
        <a:lstStyle/>
        <a:p>
          <a:endParaRPr lang="en-US"/>
        </a:p>
      </dgm:t>
    </dgm:pt>
    <dgm:pt modelId="{69C7B45D-96ED-4616-B860-41A741D7A36F}" type="sibTrans" cxnId="{48EFCF6F-5FDA-442E-BC78-5F97A4AF2458}">
      <dgm:prSet/>
      <dgm:spPr/>
      <dgm:t>
        <a:bodyPr/>
        <a:lstStyle/>
        <a:p>
          <a:endParaRPr lang="en-US"/>
        </a:p>
      </dgm:t>
    </dgm:pt>
    <dgm:pt modelId="{EC2FC3CD-F9AC-437C-B248-759FE05F45D8}">
      <dgm:prSet phldrT="[Text]"/>
      <dgm:spPr/>
      <dgm:t>
        <a:bodyPr/>
        <a:lstStyle/>
        <a:p>
          <a:endParaRPr lang="en-US"/>
        </a:p>
      </dgm:t>
    </dgm:pt>
    <dgm:pt modelId="{F5631D0D-D550-4984-A68A-5CDCA9CAC2D0}" type="parTrans" cxnId="{F2F5A082-5453-412B-B533-6E820F0F36B3}">
      <dgm:prSet/>
      <dgm:spPr/>
      <dgm:t>
        <a:bodyPr/>
        <a:lstStyle/>
        <a:p>
          <a:endParaRPr lang="en-US"/>
        </a:p>
      </dgm:t>
    </dgm:pt>
    <dgm:pt modelId="{149FC0E0-C878-4D3D-AA41-21E09F6D06B3}" type="sibTrans" cxnId="{F2F5A082-5453-412B-B533-6E820F0F36B3}">
      <dgm:prSet/>
      <dgm:spPr/>
      <dgm:t>
        <a:bodyPr/>
        <a:lstStyle/>
        <a:p>
          <a:endParaRPr lang="en-US"/>
        </a:p>
      </dgm:t>
    </dgm:pt>
    <dgm:pt modelId="{56C0C132-ADB2-4631-AD00-808DE694F969}">
      <dgm:prSet phldrT="[Text]" phldr="1"/>
      <dgm:spPr/>
      <dgm:t>
        <a:bodyPr/>
        <a:lstStyle/>
        <a:p>
          <a:endParaRPr lang="en-US" dirty="0"/>
        </a:p>
      </dgm:t>
    </dgm:pt>
    <dgm:pt modelId="{9E5AF0A4-7C4F-4C93-913A-C8BE1586482D}" type="parTrans" cxnId="{1A521479-8F88-42E9-9A69-E91938116D32}">
      <dgm:prSet/>
      <dgm:spPr/>
      <dgm:t>
        <a:bodyPr/>
        <a:lstStyle/>
        <a:p>
          <a:endParaRPr lang="en-US"/>
        </a:p>
      </dgm:t>
    </dgm:pt>
    <dgm:pt modelId="{A433F762-524A-4F29-A6E1-D1CC7CA0BE5F}" type="sibTrans" cxnId="{1A521479-8F88-42E9-9A69-E91938116D32}">
      <dgm:prSet/>
      <dgm:spPr/>
      <dgm:t>
        <a:bodyPr/>
        <a:lstStyle/>
        <a:p>
          <a:endParaRPr lang="en-US"/>
        </a:p>
      </dgm:t>
    </dgm:pt>
    <dgm:pt modelId="{46706758-A8F5-4B5E-B6BB-27228BABB322}">
      <dgm:prSet phldrT="[Text]"/>
      <dgm:spPr/>
      <dgm:t>
        <a:bodyPr/>
        <a:lstStyle/>
        <a:p>
          <a:r>
            <a:rPr lang="en-US" dirty="0"/>
            <a:t> Generalizability</a:t>
          </a:r>
        </a:p>
      </dgm:t>
    </dgm:pt>
    <dgm:pt modelId="{A9E55A9A-6A7D-4821-8773-1633D4A6B2ED}" type="sibTrans" cxnId="{2E1A4F70-0208-48FB-92A1-81C7CE4E6F73}">
      <dgm:prSet/>
      <dgm:spPr/>
      <dgm:t>
        <a:bodyPr/>
        <a:lstStyle/>
        <a:p>
          <a:endParaRPr lang="en-US"/>
        </a:p>
      </dgm:t>
    </dgm:pt>
    <dgm:pt modelId="{1E8D7CD4-5CCD-4629-BA88-D13B5842C5C0}" type="parTrans" cxnId="{2E1A4F70-0208-48FB-92A1-81C7CE4E6F73}">
      <dgm:prSet/>
      <dgm:spPr/>
      <dgm:t>
        <a:bodyPr/>
        <a:lstStyle/>
        <a:p>
          <a:endParaRPr lang="en-US"/>
        </a:p>
      </dgm:t>
    </dgm:pt>
    <dgm:pt modelId="{60191234-6425-4F92-9261-3DA9348E6310}" type="pres">
      <dgm:prSet presAssocID="{DB01F6D3-1D18-4247-ADAE-EC568977929C}" presName="compositeShape" presStyleCnt="0">
        <dgm:presLayoutVars>
          <dgm:chMax val="2"/>
          <dgm:dir/>
          <dgm:resizeHandles val="exact"/>
        </dgm:presLayoutVars>
      </dgm:prSet>
      <dgm:spPr/>
    </dgm:pt>
    <dgm:pt modelId="{5E2E5C41-54C7-4DCC-99F4-E6C5943BBC87}" type="pres">
      <dgm:prSet presAssocID="{DB01F6D3-1D18-4247-ADAE-EC568977929C}" presName="divider" presStyleLbl="fgShp" presStyleIdx="0" presStyleCnt="1" custScaleX="99609" custLinFactNeighborX="-1212"/>
      <dgm:spPr/>
    </dgm:pt>
    <dgm:pt modelId="{257A4EEF-4479-4706-991D-3E0E1F0FCC54}" type="pres">
      <dgm:prSet presAssocID="{46706758-A8F5-4B5E-B6BB-27228BABB322}" presName="downArrow" presStyleLbl="node1" presStyleIdx="0" presStyleCnt="2"/>
      <dgm:spPr/>
    </dgm:pt>
    <dgm:pt modelId="{0DE7D4AD-0E37-4566-91B8-1D8017670A65}" type="pres">
      <dgm:prSet presAssocID="{46706758-A8F5-4B5E-B6BB-27228BABB322}" presName="downArrowText" presStyleLbl="revTx" presStyleIdx="0" presStyleCnt="2">
        <dgm:presLayoutVars>
          <dgm:bulletEnabled val="1"/>
        </dgm:presLayoutVars>
      </dgm:prSet>
      <dgm:spPr/>
    </dgm:pt>
    <dgm:pt modelId="{40C54D90-1E89-429B-A254-CE2240F6868C}" type="pres">
      <dgm:prSet presAssocID="{858DEE5A-7688-4259-9026-4C04896A4557}" presName="upArrow" presStyleLbl="node1" presStyleIdx="1" presStyleCnt="2"/>
      <dgm:spPr/>
    </dgm:pt>
    <dgm:pt modelId="{43D87544-917A-4379-94A3-1715ED7A1F5B}" type="pres">
      <dgm:prSet presAssocID="{858DEE5A-7688-4259-9026-4C04896A4557}" presName="upArrowText" presStyleLbl="revTx" presStyleIdx="1" presStyleCnt="2">
        <dgm:presLayoutVars>
          <dgm:bulletEnabled val="1"/>
        </dgm:presLayoutVars>
      </dgm:prSet>
      <dgm:spPr/>
    </dgm:pt>
  </dgm:ptLst>
  <dgm:cxnLst>
    <dgm:cxn modelId="{7BAE9825-58E8-41D0-9BAF-D89BD00E7DAF}" type="presOf" srcId="{858DEE5A-7688-4259-9026-4C04896A4557}" destId="{43D87544-917A-4379-94A3-1715ED7A1F5B}" srcOrd="0" destOrd="0" presId="urn:microsoft.com/office/officeart/2005/8/layout/arrow3"/>
    <dgm:cxn modelId="{5824B044-ADE6-4855-A35E-877ECE46926F}" type="presOf" srcId="{DB01F6D3-1D18-4247-ADAE-EC568977929C}" destId="{60191234-6425-4F92-9261-3DA9348E6310}" srcOrd="0" destOrd="0" presId="urn:microsoft.com/office/officeart/2005/8/layout/arrow3"/>
    <dgm:cxn modelId="{48EFCF6F-5FDA-442E-BC78-5F97A4AF2458}" srcId="{DB01F6D3-1D18-4247-ADAE-EC568977929C}" destId="{858DEE5A-7688-4259-9026-4C04896A4557}" srcOrd="1" destOrd="0" parTransId="{745C2C5C-A59B-4F18-9DE9-EF517337A347}" sibTransId="{69C7B45D-96ED-4616-B860-41A741D7A36F}"/>
    <dgm:cxn modelId="{2E1A4F70-0208-48FB-92A1-81C7CE4E6F73}" srcId="{DB01F6D3-1D18-4247-ADAE-EC568977929C}" destId="{46706758-A8F5-4B5E-B6BB-27228BABB322}" srcOrd="0" destOrd="0" parTransId="{1E8D7CD4-5CCD-4629-BA88-D13B5842C5C0}" sibTransId="{A9E55A9A-6A7D-4821-8773-1633D4A6B2ED}"/>
    <dgm:cxn modelId="{1A521479-8F88-42E9-9A69-E91938116D32}" srcId="{EC2FC3CD-F9AC-437C-B248-759FE05F45D8}" destId="{56C0C132-ADB2-4631-AD00-808DE694F969}" srcOrd="0" destOrd="0" parTransId="{9E5AF0A4-7C4F-4C93-913A-C8BE1586482D}" sibTransId="{A433F762-524A-4F29-A6E1-D1CC7CA0BE5F}"/>
    <dgm:cxn modelId="{F2F5A082-5453-412B-B533-6E820F0F36B3}" srcId="{DB01F6D3-1D18-4247-ADAE-EC568977929C}" destId="{EC2FC3CD-F9AC-437C-B248-759FE05F45D8}" srcOrd="2" destOrd="0" parTransId="{F5631D0D-D550-4984-A68A-5CDCA9CAC2D0}" sibTransId="{149FC0E0-C878-4D3D-AA41-21E09F6D06B3}"/>
    <dgm:cxn modelId="{125C31DB-DFC8-40C0-9256-F5FEF1D8E8DD}" type="presOf" srcId="{46706758-A8F5-4B5E-B6BB-27228BABB322}" destId="{0DE7D4AD-0E37-4566-91B8-1D8017670A65}" srcOrd="0" destOrd="0" presId="urn:microsoft.com/office/officeart/2005/8/layout/arrow3"/>
    <dgm:cxn modelId="{1EDEC376-D46B-492F-AB4F-3A60EC471922}" type="presParOf" srcId="{60191234-6425-4F92-9261-3DA9348E6310}" destId="{5E2E5C41-54C7-4DCC-99F4-E6C5943BBC87}" srcOrd="0" destOrd="0" presId="urn:microsoft.com/office/officeart/2005/8/layout/arrow3"/>
    <dgm:cxn modelId="{B2CF26FE-2927-4007-8098-EDBD66674FBE}" type="presParOf" srcId="{60191234-6425-4F92-9261-3DA9348E6310}" destId="{257A4EEF-4479-4706-991D-3E0E1F0FCC54}" srcOrd="1" destOrd="0" presId="urn:microsoft.com/office/officeart/2005/8/layout/arrow3"/>
    <dgm:cxn modelId="{60C405E3-5731-44D5-85A9-5E2F7EAB136B}" type="presParOf" srcId="{60191234-6425-4F92-9261-3DA9348E6310}" destId="{0DE7D4AD-0E37-4566-91B8-1D8017670A65}" srcOrd="2" destOrd="0" presId="urn:microsoft.com/office/officeart/2005/8/layout/arrow3"/>
    <dgm:cxn modelId="{7F595F54-2618-439A-BD26-F830007B18A1}" type="presParOf" srcId="{60191234-6425-4F92-9261-3DA9348E6310}" destId="{40C54D90-1E89-429B-A254-CE2240F6868C}" srcOrd="3" destOrd="0" presId="urn:microsoft.com/office/officeart/2005/8/layout/arrow3"/>
    <dgm:cxn modelId="{B8714C7B-275D-451A-8AA9-354B2F823273}" type="presParOf" srcId="{60191234-6425-4F92-9261-3DA9348E6310}" destId="{43D87544-917A-4379-94A3-1715ED7A1F5B}" srcOrd="4" destOrd="0" presId="urn:microsoft.com/office/officeart/2005/8/layout/arrow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631C97-1825-49DD-B892-53332E519DFE}"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73CEA391-D01B-445D-810C-CBD530D6AADF}">
      <dgm:prSet phldrT="[Text]"/>
      <dgm:spPr/>
      <dgm:t>
        <a:bodyPr/>
        <a:lstStyle/>
        <a:p>
          <a:r>
            <a:rPr lang="en-US" dirty="0"/>
            <a:t>1D CNN</a:t>
          </a:r>
        </a:p>
      </dgm:t>
    </dgm:pt>
    <dgm:pt modelId="{FBBCFB9E-65DC-4101-BA48-E1797568AB83}" type="parTrans" cxnId="{40BDC479-E7D6-4C41-B86A-08FD9DEE8BD0}">
      <dgm:prSet/>
      <dgm:spPr/>
      <dgm:t>
        <a:bodyPr/>
        <a:lstStyle/>
        <a:p>
          <a:endParaRPr lang="en-US"/>
        </a:p>
      </dgm:t>
    </dgm:pt>
    <dgm:pt modelId="{8C3E4085-BF0D-492F-BBC1-D1E62537DE91}" type="sibTrans" cxnId="{40BDC479-E7D6-4C41-B86A-08FD9DEE8BD0}">
      <dgm:prSet/>
      <dgm:spPr/>
      <dgm:t>
        <a:bodyPr/>
        <a:lstStyle/>
        <a:p>
          <a:endParaRPr lang="en-US"/>
        </a:p>
      </dgm:t>
    </dgm:pt>
    <dgm:pt modelId="{6A7675F4-0E9A-4347-8292-FAD84D24CB6C}">
      <dgm:prSet phldrT="[Text]"/>
      <dgm:spPr/>
      <dgm:t>
        <a:bodyPr/>
        <a:lstStyle/>
        <a:p>
          <a:r>
            <a:rPr lang="en-US" dirty="0"/>
            <a:t>GRU</a:t>
          </a:r>
        </a:p>
      </dgm:t>
    </dgm:pt>
    <dgm:pt modelId="{5D0E7136-AE0E-4291-88C6-8ACBBCA1E715}" type="parTrans" cxnId="{A581DFEC-19ED-4F07-84BC-60F50DE7CB50}">
      <dgm:prSet/>
      <dgm:spPr/>
      <dgm:t>
        <a:bodyPr/>
        <a:lstStyle/>
        <a:p>
          <a:endParaRPr lang="en-US"/>
        </a:p>
      </dgm:t>
    </dgm:pt>
    <dgm:pt modelId="{122932CD-B867-480D-BABA-32B52616F947}" type="sibTrans" cxnId="{A581DFEC-19ED-4F07-84BC-60F50DE7CB50}">
      <dgm:prSet/>
      <dgm:spPr/>
      <dgm:t>
        <a:bodyPr/>
        <a:lstStyle/>
        <a:p>
          <a:endParaRPr lang="en-US"/>
        </a:p>
      </dgm:t>
    </dgm:pt>
    <dgm:pt modelId="{F417DE64-8213-407C-9CD1-9E070862F86E}">
      <dgm:prSet phldrT="[Text]"/>
      <dgm:spPr/>
      <dgm:t>
        <a:bodyPr/>
        <a:lstStyle/>
        <a:p>
          <a:r>
            <a:rPr lang="en-US" dirty="0" err="1"/>
            <a:t>BiD</a:t>
          </a:r>
          <a:r>
            <a:rPr lang="en-US" dirty="0"/>
            <a:t>-LSTM</a:t>
          </a:r>
        </a:p>
      </dgm:t>
    </dgm:pt>
    <dgm:pt modelId="{66E9C0BD-8E61-403A-9D2B-3C3483A7C4F5}" type="parTrans" cxnId="{DE1C0934-6EC1-4477-B031-7C56AA586C1C}">
      <dgm:prSet/>
      <dgm:spPr/>
      <dgm:t>
        <a:bodyPr/>
        <a:lstStyle/>
        <a:p>
          <a:endParaRPr lang="en-US"/>
        </a:p>
      </dgm:t>
    </dgm:pt>
    <dgm:pt modelId="{59B118FE-BF9A-46AA-AC81-936365C8E61E}" type="sibTrans" cxnId="{DE1C0934-6EC1-4477-B031-7C56AA586C1C}">
      <dgm:prSet/>
      <dgm:spPr/>
      <dgm:t>
        <a:bodyPr/>
        <a:lstStyle/>
        <a:p>
          <a:endParaRPr lang="en-US"/>
        </a:p>
      </dgm:t>
    </dgm:pt>
    <dgm:pt modelId="{814B13B9-FC6C-4259-93A0-D2DBCE4DA05D}">
      <dgm:prSet phldrT="[Text]"/>
      <dgm:spPr/>
      <dgm:t>
        <a:bodyPr/>
        <a:lstStyle/>
        <a:p>
          <a:r>
            <a:rPr lang="en-US" dirty="0"/>
            <a:t>Hybrid – LSTM + GRU</a:t>
          </a:r>
        </a:p>
      </dgm:t>
    </dgm:pt>
    <dgm:pt modelId="{8F5379EB-F546-4A63-A3C4-44AF68D976E4}" type="parTrans" cxnId="{0BCAEA10-54AB-411D-BB27-0CE80A4BD87F}">
      <dgm:prSet/>
      <dgm:spPr/>
      <dgm:t>
        <a:bodyPr/>
        <a:lstStyle/>
        <a:p>
          <a:endParaRPr lang="en-US"/>
        </a:p>
      </dgm:t>
    </dgm:pt>
    <dgm:pt modelId="{9BE054C9-9683-478E-8916-F6EF850F945A}" type="sibTrans" cxnId="{0BCAEA10-54AB-411D-BB27-0CE80A4BD87F}">
      <dgm:prSet/>
      <dgm:spPr/>
      <dgm:t>
        <a:bodyPr/>
        <a:lstStyle/>
        <a:p>
          <a:endParaRPr lang="en-US"/>
        </a:p>
      </dgm:t>
    </dgm:pt>
    <dgm:pt modelId="{FA8FFFBE-E7E2-4ACA-88C2-00E9D6BB558C}" type="pres">
      <dgm:prSet presAssocID="{C5631C97-1825-49DD-B892-53332E519DFE}" presName="rootnode" presStyleCnt="0">
        <dgm:presLayoutVars>
          <dgm:chMax/>
          <dgm:chPref/>
          <dgm:dir/>
          <dgm:animLvl val="lvl"/>
        </dgm:presLayoutVars>
      </dgm:prSet>
      <dgm:spPr/>
    </dgm:pt>
    <dgm:pt modelId="{9508F742-181F-463A-920F-EA8ADD19F4F2}" type="pres">
      <dgm:prSet presAssocID="{73CEA391-D01B-445D-810C-CBD530D6AADF}" presName="composite" presStyleCnt="0"/>
      <dgm:spPr/>
    </dgm:pt>
    <dgm:pt modelId="{EA7F2CBD-F768-4E90-84B9-AF82E25216FF}" type="pres">
      <dgm:prSet presAssocID="{73CEA391-D01B-445D-810C-CBD530D6AADF}" presName="LShape" presStyleLbl="alignNode1" presStyleIdx="0" presStyleCnt="7"/>
      <dgm:spPr/>
    </dgm:pt>
    <dgm:pt modelId="{2779BD8B-1BC0-40B5-AB4C-55297CC10F6B}" type="pres">
      <dgm:prSet presAssocID="{73CEA391-D01B-445D-810C-CBD530D6AADF}" presName="ParentText" presStyleLbl="revTx" presStyleIdx="0" presStyleCnt="4">
        <dgm:presLayoutVars>
          <dgm:chMax val="0"/>
          <dgm:chPref val="0"/>
          <dgm:bulletEnabled val="1"/>
        </dgm:presLayoutVars>
      </dgm:prSet>
      <dgm:spPr/>
    </dgm:pt>
    <dgm:pt modelId="{3B491D8E-83DF-419B-BB71-8CB0CD4593DF}" type="pres">
      <dgm:prSet presAssocID="{73CEA391-D01B-445D-810C-CBD530D6AADF}" presName="Triangle" presStyleLbl="alignNode1" presStyleIdx="1" presStyleCnt="7"/>
      <dgm:spPr/>
    </dgm:pt>
    <dgm:pt modelId="{FDBE36FD-4A6F-4662-A0D6-76453CED5A63}" type="pres">
      <dgm:prSet presAssocID="{8C3E4085-BF0D-492F-BBC1-D1E62537DE91}" presName="sibTrans" presStyleCnt="0"/>
      <dgm:spPr/>
    </dgm:pt>
    <dgm:pt modelId="{FDBC1889-AC7D-47C9-AC1B-DDBDBE97BB85}" type="pres">
      <dgm:prSet presAssocID="{8C3E4085-BF0D-492F-BBC1-D1E62537DE91}" presName="space" presStyleCnt="0"/>
      <dgm:spPr/>
    </dgm:pt>
    <dgm:pt modelId="{150F7627-F017-44CC-8BA3-3AF212577A1C}" type="pres">
      <dgm:prSet presAssocID="{6A7675F4-0E9A-4347-8292-FAD84D24CB6C}" presName="composite" presStyleCnt="0"/>
      <dgm:spPr/>
    </dgm:pt>
    <dgm:pt modelId="{DB06991B-ABA5-4959-9064-ACE2B473E13A}" type="pres">
      <dgm:prSet presAssocID="{6A7675F4-0E9A-4347-8292-FAD84D24CB6C}" presName="LShape" presStyleLbl="alignNode1" presStyleIdx="2" presStyleCnt="7"/>
      <dgm:spPr/>
    </dgm:pt>
    <dgm:pt modelId="{FDC680C6-C6C5-439E-ACB8-BF29E2B49E7F}" type="pres">
      <dgm:prSet presAssocID="{6A7675F4-0E9A-4347-8292-FAD84D24CB6C}" presName="ParentText" presStyleLbl="revTx" presStyleIdx="1" presStyleCnt="4">
        <dgm:presLayoutVars>
          <dgm:chMax val="0"/>
          <dgm:chPref val="0"/>
          <dgm:bulletEnabled val="1"/>
        </dgm:presLayoutVars>
      </dgm:prSet>
      <dgm:spPr/>
    </dgm:pt>
    <dgm:pt modelId="{53616F1E-6B67-4286-9EE5-A6E8F1B42A0D}" type="pres">
      <dgm:prSet presAssocID="{6A7675F4-0E9A-4347-8292-FAD84D24CB6C}" presName="Triangle" presStyleLbl="alignNode1" presStyleIdx="3" presStyleCnt="7"/>
      <dgm:spPr/>
    </dgm:pt>
    <dgm:pt modelId="{00D816D9-8404-4DE2-BE66-22BC2CDC8AC0}" type="pres">
      <dgm:prSet presAssocID="{122932CD-B867-480D-BABA-32B52616F947}" presName="sibTrans" presStyleCnt="0"/>
      <dgm:spPr/>
    </dgm:pt>
    <dgm:pt modelId="{579462E3-EB8D-46E8-BCEB-58E8DA9CABE0}" type="pres">
      <dgm:prSet presAssocID="{122932CD-B867-480D-BABA-32B52616F947}" presName="space" presStyleCnt="0"/>
      <dgm:spPr/>
    </dgm:pt>
    <dgm:pt modelId="{82A9F710-2384-4DBE-8427-EBE69903FA6B}" type="pres">
      <dgm:prSet presAssocID="{F417DE64-8213-407C-9CD1-9E070862F86E}" presName="composite" presStyleCnt="0"/>
      <dgm:spPr/>
    </dgm:pt>
    <dgm:pt modelId="{EE4F6328-D80B-4E15-B4B1-96DA584EF70F}" type="pres">
      <dgm:prSet presAssocID="{F417DE64-8213-407C-9CD1-9E070862F86E}" presName="LShape" presStyleLbl="alignNode1" presStyleIdx="4" presStyleCnt="7"/>
      <dgm:spPr/>
    </dgm:pt>
    <dgm:pt modelId="{A9D73159-9D2F-48AC-826C-738C27B56C82}" type="pres">
      <dgm:prSet presAssocID="{F417DE64-8213-407C-9CD1-9E070862F86E}" presName="ParentText" presStyleLbl="revTx" presStyleIdx="2" presStyleCnt="4">
        <dgm:presLayoutVars>
          <dgm:chMax val="0"/>
          <dgm:chPref val="0"/>
          <dgm:bulletEnabled val="1"/>
        </dgm:presLayoutVars>
      </dgm:prSet>
      <dgm:spPr/>
    </dgm:pt>
    <dgm:pt modelId="{0C95617C-4437-46B4-BBE9-DF15497B0C65}" type="pres">
      <dgm:prSet presAssocID="{F417DE64-8213-407C-9CD1-9E070862F86E}" presName="Triangle" presStyleLbl="alignNode1" presStyleIdx="5" presStyleCnt="7"/>
      <dgm:spPr/>
    </dgm:pt>
    <dgm:pt modelId="{3559E128-77AE-4E72-876F-0C1ABE45F4C7}" type="pres">
      <dgm:prSet presAssocID="{59B118FE-BF9A-46AA-AC81-936365C8E61E}" presName="sibTrans" presStyleCnt="0"/>
      <dgm:spPr/>
    </dgm:pt>
    <dgm:pt modelId="{68F48228-DA03-46A5-91FB-1420F171A269}" type="pres">
      <dgm:prSet presAssocID="{59B118FE-BF9A-46AA-AC81-936365C8E61E}" presName="space" presStyleCnt="0"/>
      <dgm:spPr/>
    </dgm:pt>
    <dgm:pt modelId="{36E53309-A361-4C8A-BB82-A2B34F93D34B}" type="pres">
      <dgm:prSet presAssocID="{814B13B9-FC6C-4259-93A0-D2DBCE4DA05D}" presName="composite" presStyleCnt="0"/>
      <dgm:spPr/>
    </dgm:pt>
    <dgm:pt modelId="{37ACB8DE-9295-459E-A1A3-9C0AE03E5E53}" type="pres">
      <dgm:prSet presAssocID="{814B13B9-FC6C-4259-93A0-D2DBCE4DA05D}" presName="LShape" presStyleLbl="alignNode1" presStyleIdx="6" presStyleCnt="7"/>
      <dgm:spPr/>
    </dgm:pt>
    <dgm:pt modelId="{BBEBFC12-C5C5-4340-B2E3-47125B62DD74}" type="pres">
      <dgm:prSet presAssocID="{814B13B9-FC6C-4259-93A0-D2DBCE4DA05D}" presName="ParentText" presStyleLbl="revTx" presStyleIdx="3" presStyleCnt="4">
        <dgm:presLayoutVars>
          <dgm:chMax val="0"/>
          <dgm:chPref val="0"/>
          <dgm:bulletEnabled val="1"/>
        </dgm:presLayoutVars>
      </dgm:prSet>
      <dgm:spPr/>
    </dgm:pt>
  </dgm:ptLst>
  <dgm:cxnLst>
    <dgm:cxn modelId="{0BCAEA10-54AB-411D-BB27-0CE80A4BD87F}" srcId="{C5631C97-1825-49DD-B892-53332E519DFE}" destId="{814B13B9-FC6C-4259-93A0-D2DBCE4DA05D}" srcOrd="3" destOrd="0" parTransId="{8F5379EB-F546-4A63-A3C4-44AF68D976E4}" sibTransId="{9BE054C9-9683-478E-8916-F6EF850F945A}"/>
    <dgm:cxn modelId="{618FE92D-F5C3-4869-9BAC-761A010D880E}" type="presOf" srcId="{814B13B9-FC6C-4259-93A0-D2DBCE4DA05D}" destId="{BBEBFC12-C5C5-4340-B2E3-47125B62DD74}" srcOrd="0" destOrd="0" presId="urn:microsoft.com/office/officeart/2009/3/layout/StepUpProcess"/>
    <dgm:cxn modelId="{DE1C0934-6EC1-4477-B031-7C56AA586C1C}" srcId="{C5631C97-1825-49DD-B892-53332E519DFE}" destId="{F417DE64-8213-407C-9CD1-9E070862F86E}" srcOrd="2" destOrd="0" parTransId="{66E9C0BD-8E61-403A-9D2B-3C3483A7C4F5}" sibTransId="{59B118FE-BF9A-46AA-AC81-936365C8E61E}"/>
    <dgm:cxn modelId="{40BDC479-E7D6-4C41-B86A-08FD9DEE8BD0}" srcId="{C5631C97-1825-49DD-B892-53332E519DFE}" destId="{73CEA391-D01B-445D-810C-CBD530D6AADF}" srcOrd="0" destOrd="0" parTransId="{FBBCFB9E-65DC-4101-BA48-E1797568AB83}" sibTransId="{8C3E4085-BF0D-492F-BBC1-D1E62537DE91}"/>
    <dgm:cxn modelId="{327B767D-7F46-43F5-AF76-8AE608D8FE29}" type="presOf" srcId="{6A7675F4-0E9A-4347-8292-FAD84D24CB6C}" destId="{FDC680C6-C6C5-439E-ACB8-BF29E2B49E7F}" srcOrd="0" destOrd="0" presId="urn:microsoft.com/office/officeart/2009/3/layout/StepUpProcess"/>
    <dgm:cxn modelId="{E7E9FE95-66AD-4EC1-BBF1-A84167A746DC}" type="presOf" srcId="{73CEA391-D01B-445D-810C-CBD530D6AADF}" destId="{2779BD8B-1BC0-40B5-AB4C-55297CC10F6B}" srcOrd="0" destOrd="0" presId="urn:microsoft.com/office/officeart/2009/3/layout/StepUpProcess"/>
    <dgm:cxn modelId="{34F544BC-80AD-4726-9D8D-6FB92DECBF86}" type="presOf" srcId="{C5631C97-1825-49DD-B892-53332E519DFE}" destId="{FA8FFFBE-E7E2-4ACA-88C2-00E9D6BB558C}" srcOrd="0" destOrd="0" presId="urn:microsoft.com/office/officeart/2009/3/layout/StepUpProcess"/>
    <dgm:cxn modelId="{7278C0C2-28A6-4F5F-8EBE-3DB912665298}" type="presOf" srcId="{F417DE64-8213-407C-9CD1-9E070862F86E}" destId="{A9D73159-9D2F-48AC-826C-738C27B56C82}" srcOrd="0" destOrd="0" presId="urn:microsoft.com/office/officeart/2009/3/layout/StepUpProcess"/>
    <dgm:cxn modelId="{A581DFEC-19ED-4F07-84BC-60F50DE7CB50}" srcId="{C5631C97-1825-49DD-B892-53332E519DFE}" destId="{6A7675F4-0E9A-4347-8292-FAD84D24CB6C}" srcOrd="1" destOrd="0" parTransId="{5D0E7136-AE0E-4291-88C6-8ACBBCA1E715}" sibTransId="{122932CD-B867-480D-BABA-32B52616F947}"/>
    <dgm:cxn modelId="{FFBA8493-9F9C-4014-B3F9-71D976D64774}" type="presParOf" srcId="{FA8FFFBE-E7E2-4ACA-88C2-00E9D6BB558C}" destId="{9508F742-181F-463A-920F-EA8ADD19F4F2}" srcOrd="0" destOrd="0" presId="urn:microsoft.com/office/officeart/2009/3/layout/StepUpProcess"/>
    <dgm:cxn modelId="{28879B86-D0B1-43BA-8E1C-4E9A21E958C6}" type="presParOf" srcId="{9508F742-181F-463A-920F-EA8ADD19F4F2}" destId="{EA7F2CBD-F768-4E90-84B9-AF82E25216FF}" srcOrd="0" destOrd="0" presId="urn:microsoft.com/office/officeart/2009/3/layout/StepUpProcess"/>
    <dgm:cxn modelId="{BB171FEC-E2C1-4A25-9792-61BF03451662}" type="presParOf" srcId="{9508F742-181F-463A-920F-EA8ADD19F4F2}" destId="{2779BD8B-1BC0-40B5-AB4C-55297CC10F6B}" srcOrd="1" destOrd="0" presId="urn:microsoft.com/office/officeart/2009/3/layout/StepUpProcess"/>
    <dgm:cxn modelId="{C26E7F9F-B518-43B7-A253-1AC41BCE4A67}" type="presParOf" srcId="{9508F742-181F-463A-920F-EA8ADD19F4F2}" destId="{3B491D8E-83DF-419B-BB71-8CB0CD4593DF}" srcOrd="2" destOrd="0" presId="urn:microsoft.com/office/officeart/2009/3/layout/StepUpProcess"/>
    <dgm:cxn modelId="{0B7E66D7-C131-4EBE-8326-70B8A8D666F7}" type="presParOf" srcId="{FA8FFFBE-E7E2-4ACA-88C2-00E9D6BB558C}" destId="{FDBE36FD-4A6F-4662-A0D6-76453CED5A63}" srcOrd="1" destOrd="0" presId="urn:microsoft.com/office/officeart/2009/3/layout/StepUpProcess"/>
    <dgm:cxn modelId="{1C519D0C-5CD8-4459-9C21-80126885F380}" type="presParOf" srcId="{FDBE36FD-4A6F-4662-A0D6-76453CED5A63}" destId="{FDBC1889-AC7D-47C9-AC1B-DDBDBE97BB85}" srcOrd="0" destOrd="0" presId="urn:microsoft.com/office/officeart/2009/3/layout/StepUpProcess"/>
    <dgm:cxn modelId="{52D7B8E5-EF77-4CEE-BEC6-341B77A2BCC4}" type="presParOf" srcId="{FA8FFFBE-E7E2-4ACA-88C2-00E9D6BB558C}" destId="{150F7627-F017-44CC-8BA3-3AF212577A1C}" srcOrd="2" destOrd="0" presId="urn:microsoft.com/office/officeart/2009/3/layout/StepUpProcess"/>
    <dgm:cxn modelId="{26769958-D701-42D7-9CDD-EE7814944160}" type="presParOf" srcId="{150F7627-F017-44CC-8BA3-3AF212577A1C}" destId="{DB06991B-ABA5-4959-9064-ACE2B473E13A}" srcOrd="0" destOrd="0" presId="urn:microsoft.com/office/officeart/2009/3/layout/StepUpProcess"/>
    <dgm:cxn modelId="{34DA104C-84C9-486D-B279-399B629BA058}" type="presParOf" srcId="{150F7627-F017-44CC-8BA3-3AF212577A1C}" destId="{FDC680C6-C6C5-439E-ACB8-BF29E2B49E7F}" srcOrd="1" destOrd="0" presId="urn:microsoft.com/office/officeart/2009/3/layout/StepUpProcess"/>
    <dgm:cxn modelId="{D2CB146A-9244-43F4-A436-8D7E0BCD65B5}" type="presParOf" srcId="{150F7627-F017-44CC-8BA3-3AF212577A1C}" destId="{53616F1E-6B67-4286-9EE5-A6E8F1B42A0D}" srcOrd="2" destOrd="0" presId="urn:microsoft.com/office/officeart/2009/3/layout/StepUpProcess"/>
    <dgm:cxn modelId="{1477E6E0-4C58-4B00-AF36-B8D67AB01074}" type="presParOf" srcId="{FA8FFFBE-E7E2-4ACA-88C2-00E9D6BB558C}" destId="{00D816D9-8404-4DE2-BE66-22BC2CDC8AC0}" srcOrd="3" destOrd="0" presId="urn:microsoft.com/office/officeart/2009/3/layout/StepUpProcess"/>
    <dgm:cxn modelId="{5787CB10-B67E-4F08-BEFB-C7218C5A72FD}" type="presParOf" srcId="{00D816D9-8404-4DE2-BE66-22BC2CDC8AC0}" destId="{579462E3-EB8D-46E8-BCEB-58E8DA9CABE0}" srcOrd="0" destOrd="0" presId="urn:microsoft.com/office/officeart/2009/3/layout/StepUpProcess"/>
    <dgm:cxn modelId="{2257001B-669A-4AE6-AB16-2A4E5ECDFED9}" type="presParOf" srcId="{FA8FFFBE-E7E2-4ACA-88C2-00E9D6BB558C}" destId="{82A9F710-2384-4DBE-8427-EBE69903FA6B}" srcOrd="4" destOrd="0" presId="urn:microsoft.com/office/officeart/2009/3/layout/StepUpProcess"/>
    <dgm:cxn modelId="{909BD398-6D0A-440E-A8D9-4FBEE4F916E3}" type="presParOf" srcId="{82A9F710-2384-4DBE-8427-EBE69903FA6B}" destId="{EE4F6328-D80B-4E15-B4B1-96DA584EF70F}" srcOrd="0" destOrd="0" presId="urn:microsoft.com/office/officeart/2009/3/layout/StepUpProcess"/>
    <dgm:cxn modelId="{7271D622-4EA8-49D4-8348-3C5330D06957}" type="presParOf" srcId="{82A9F710-2384-4DBE-8427-EBE69903FA6B}" destId="{A9D73159-9D2F-48AC-826C-738C27B56C82}" srcOrd="1" destOrd="0" presId="urn:microsoft.com/office/officeart/2009/3/layout/StepUpProcess"/>
    <dgm:cxn modelId="{29BCAC55-3617-418D-A7B1-BEAA23CBDE51}" type="presParOf" srcId="{82A9F710-2384-4DBE-8427-EBE69903FA6B}" destId="{0C95617C-4437-46B4-BBE9-DF15497B0C65}" srcOrd="2" destOrd="0" presId="urn:microsoft.com/office/officeart/2009/3/layout/StepUpProcess"/>
    <dgm:cxn modelId="{CA5A91A8-8689-4346-9E97-DD695CD43E52}" type="presParOf" srcId="{FA8FFFBE-E7E2-4ACA-88C2-00E9D6BB558C}" destId="{3559E128-77AE-4E72-876F-0C1ABE45F4C7}" srcOrd="5" destOrd="0" presId="urn:microsoft.com/office/officeart/2009/3/layout/StepUpProcess"/>
    <dgm:cxn modelId="{B04D0528-2D45-4852-A859-A9DB5151E6FD}" type="presParOf" srcId="{3559E128-77AE-4E72-876F-0C1ABE45F4C7}" destId="{68F48228-DA03-46A5-91FB-1420F171A269}" srcOrd="0" destOrd="0" presId="urn:microsoft.com/office/officeart/2009/3/layout/StepUpProcess"/>
    <dgm:cxn modelId="{8A58EAD5-CB28-4D05-B151-DD54CA6C3E47}" type="presParOf" srcId="{FA8FFFBE-E7E2-4ACA-88C2-00E9D6BB558C}" destId="{36E53309-A361-4C8A-BB82-A2B34F93D34B}" srcOrd="6" destOrd="0" presId="urn:microsoft.com/office/officeart/2009/3/layout/StepUpProcess"/>
    <dgm:cxn modelId="{E31998A0-BD9E-4219-A715-F3BD84807837}" type="presParOf" srcId="{36E53309-A361-4C8A-BB82-A2B34F93D34B}" destId="{37ACB8DE-9295-459E-A1A3-9C0AE03E5E53}" srcOrd="0" destOrd="0" presId="urn:microsoft.com/office/officeart/2009/3/layout/StepUpProcess"/>
    <dgm:cxn modelId="{7C9BD6E3-67CF-47D8-9DD8-1B2E7CC9BC82}" type="presParOf" srcId="{36E53309-A361-4C8A-BB82-A2B34F93D34B}" destId="{BBEBFC12-C5C5-4340-B2E3-47125B62DD74}" srcOrd="1" destOrd="0" presId="urn:microsoft.com/office/officeart/2009/3/layout/StepUp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29E9C1-1D5D-4BE6-A23B-EBC02C160B17}">
      <dsp:nvSpPr>
        <dsp:cNvPr id="0" name=""/>
        <dsp:cNvSpPr/>
      </dsp:nvSpPr>
      <dsp:spPr>
        <a:xfrm rot="5400000">
          <a:off x="-206870" y="210917"/>
          <a:ext cx="1379138" cy="965397"/>
        </a:xfrm>
        <a:prstGeom prst="chevron">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Contraction</a:t>
          </a:r>
        </a:p>
      </dsp:txBody>
      <dsp:txXfrm rot="-5400000">
        <a:off x="1" y="486746"/>
        <a:ext cx="965397" cy="413741"/>
      </dsp:txXfrm>
    </dsp:sp>
    <dsp:sp modelId="{96F42D8A-9CC9-4F5A-ABBE-B7BFCA3F5F85}">
      <dsp:nvSpPr>
        <dsp:cNvPr id="0" name=""/>
        <dsp:cNvSpPr/>
      </dsp:nvSpPr>
      <dsp:spPr>
        <a:xfrm rot="5400000">
          <a:off x="3850809" y="-2852895"/>
          <a:ext cx="896440" cy="6667265"/>
        </a:xfrm>
        <a:prstGeom prst="round2Same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a:t>@ action: to expand the words can't to cannot, I’m to I am</a:t>
          </a:r>
          <a:endParaRPr lang="en-US" sz="2000" kern="1200" dirty="0"/>
        </a:p>
      </dsp:txBody>
      <dsp:txXfrm rot="-5400000">
        <a:off x="965397" y="76278"/>
        <a:ext cx="6623504" cy="808918"/>
      </dsp:txXfrm>
    </dsp:sp>
    <dsp:sp modelId="{B1697265-93B8-4E1A-8053-2810DEDE43B4}">
      <dsp:nvSpPr>
        <dsp:cNvPr id="0" name=""/>
        <dsp:cNvSpPr/>
      </dsp:nvSpPr>
      <dsp:spPr>
        <a:xfrm rot="5400000">
          <a:off x="-206870" y="1444888"/>
          <a:ext cx="1379138" cy="965397"/>
        </a:xfrm>
        <a:prstGeom prst="chevron">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Clean text</a:t>
          </a:r>
          <a:endParaRPr lang="en-US" sz="1500" kern="1200" dirty="0"/>
        </a:p>
      </dsp:txBody>
      <dsp:txXfrm rot="-5400000">
        <a:off x="1" y="1720717"/>
        <a:ext cx="965397" cy="413741"/>
      </dsp:txXfrm>
    </dsp:sp>
    <dsp:sp modelId="{DC0137B5-CE51-43D8-A461-EDC75EA99D8A}">
      <dsp:nvSpPr>
        <dsp:cNvPr id="0" name=""/>
        <dsp:cNvSpPr/>
      </dsp:nvSpPr>
      <dsp:spPr>
        <a:xfrm rot="5400000">
          <a:off x="3850809" y="-1647394"/>
          <a:ext cx="896440" cy="6667265"/>
        </a:xfrm>
        <a:prstGeom prst="round2SameRect">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a:t>@ actions: remove extra spaces, stop words punctuations </a:t>
          </a:r>
          <a:endParaRPr lang="en-US" sz="2000" kern="1200" dirty="0"/>
        </a:p>
      </dsp:txBody>
      <dsp:txXfrm rot="-5400000">
        <a:off x="965397" y="1281779"/>
        <a:ext cx="6623504" cy="808918"/>
      </dsp:txXfrm>
    </dsp:sp>
    <dsp:sp modelId="{3BF4DD73-0B40-4F74-BBF1-58A2CB04358B}">
      <dsp:nvSpPr>
        <dsp:cNvPr id="0" name=""/>
        <dsp:cNvSpPr/>
      </dsp:nvSpPr>
      <dsp:spPr>
        <a:xfrm rot="5400000">
          <a:off x="-206870" y="2678860"/>
          <a:ext cx="1379138" cy="965397"/>
        </a:xfrm>
        <a:prstGeom prst="chevron">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Word Vocab</a:t>
          </a:r>
          <a:endParaRPr lang="en-US" sz="1500" kern="1200" dirty="0"/>
        </a:p>
      </dsp:txBody>
      <dsp:txXfrm rot="-5400000">
        <a:off x="1" y="2954689"/>
        <a:ext cx="965397" cy="413741"/>
      </dsp:txXfrm>
    </dsp:sp>
    <dsp:sp modelId="{C70187ED-C3B1-4654-9400-43C1BE53D307}">
      <dsp:nvSpPr>
        <dsp:cNvPr id="0" name=""/>
        <dsp:cNvSpPr/>
      </dsp:nvSpPr>
      <dsp:spPr>
        <a:xfrm rot="5400000">
          <a:off x="3850809" y="-413423"/>
          <a:ext cx="896440" cy="6667265"/>
        </a:xfrm>
        <a:prstGeom prst="round2Same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a:t>@ to define word vacabulary</a:t>
          </a:r>
          <a:endParaRPr lang="en-US" sz="2000" kern="1200" dirty="0"/>
        </a:p>
      </dsp:txBody>
      <dsp:txXfrm rot="-5400000">
        <a:off x="965397" y="2515750"/>
        <a:ext cx="6623504" cy="808918"/>
      </dsp:txXfrm>
    </dsp:sp>
    <dsp:sp modelId="{6DDBE1E5-56EC-4CB6-AA9E-B1659A1E42A0}">
      <dsp:nvSpPr>
        <dsp:cNvPr id="0" name=""/>
        <dsp:cNvSpPr/>
      </dsp:nvSpPr>
      <dsp:spPr>
        <a:xfrm rot="5400000">
          <a:off x="-206870" y="3912831"/>
          <a:ext cx="1379138" cy="965397"/>
        </a:xfrm>
        <a:prstGeom prst="chevron">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a:t>Word Embedding</a:t>
          </a:r>
          <a:endParaRPr lang="en-US" sz="1500" kern="1200" dirty="0"/>
        </a:p>
      </dsp:txBody>
      <dsp:txXfrm rot="-5400000">
        <a:off x="1" y="4188660"/>
        <a:ext cx="965397" cy="413741"/>
      </dsp:txXfrm>
    </dsp:sp>
    <dsp:sp modelId="{B7D0C059-8683-4DC4-8E4E-DCA956C0470B}">
      <dsp:nvSpPr>
        <dsp:cNvPr id="0" name=""/>
        <dsp:cNvSpPr/>
      </dsp:nvSpPr>
      <dsp:spPr>
        <a:xfrm rot="5400000">
          <a:off x="3850809" y="806957"/>
          <a:ext cx="896440" cy="6667265"/>
        </a:xfrm>
        <a:prstGeom prst="round2SameRect">
          <a:avLst/>
        </a:prstGeom>
        <a:solidFill>
          <a:schemeClr val="lt1">
            <a:alpha val="90000"/>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We used Stanford Pre-trained word vectors. Now we are going to use </a:t>
          </a:r>
          <a:r>
            <a:rPr lang="en-US" sz="2000" kern="1200" dirty="0" err="1"/>
            <a:t>GloVe</a:t>
          </a:r>
          <a:r>
            <a:rPr lang="en-US" sz="2000" kern="1200" dirty="0"/>
            <a:t> embedding to initialize the weight for each word</a:t>
          </a:r>
        </a:p>
      </dsp:txBody>
      <dsp:txXfrm rot="-5400000">
        <a:off x="965397" y="3736131"/>
        <a:ext cx="6623504" cy="8089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E5C41-54C7-4DCC-99F4-E6C5943BBC87}">
      <dsp:nvSpPr>
        <dsp:cNvPr id="0" name=""/>
        <dsp:cNvSpPr/>
      </dsp:nvSpPr>
      <dsp:spPr>
        <a:xfrm rot="21300000">
          <a:off x="1483269" y="1148855"/>
          <a:ext cx="6597116" cy="577172"/>
        </a:xfrm>
        <a:prstGeom prst="mathMinus">
          <a:avLst/>
        </a:prstGeom>
        <a:solidFill>
          <a:schemeClr val="accent2">
            <a:tint val="4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7A4EEF-4479-4706-991D-3E0E1F0FCC54}">
      <dsp:nvSpPr>
        <dsp:cNvPr id="0" name=""/>
        <dsp:cNvSpPr/>
      </dsp:nvSpPr>
      <dsp:spPr>
        <a:xfrm>
          <a:off x="1152143" y="143744"/>
          <a:ext cx="2880359" cy="1149953"/>
        </a:xfrm>
        <a:prstGeom prst="downArrow">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E7D4AD-0E37-4566-91B8-1D8017670A65}">
      <dsp:nvSpPr>
        <dsp:cNvPr id="0" name=""/>
        <dsp:cNvSpPr/>
      </dsp:nvSpPr>
      <dsp:spPr>
        <a:xfrm>
          <a:off x="5088634" y="0"/>
          <a:ext cx="3072383" cy="1207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 Generalizability</a:t>
          </a:r>
        </a:p>
      </dsp:txBody>
      <dsp:txXfrm>
        <a:off x="5088634" y="0"/>
        <a:ext cx="3072383" cy="1207450"/>
      </dsp:txXfrm>
    </dsp:sp>
    <dsp:sp modelId="{40C54D90-1E89-429B-A254-CE2240F6868C}">
      <dsp:nvSpPr>
        <dsp:cNvPr id="0" name=""/>
        <dsp:cNvSpPr/>
      </dsp:nvSpPr>
      <dsp:spPr>
        <a:xfrm>
          <a:off x="5568694" y="1581185"/>
          <a:ext cx="2880359" cy="1149953"/>
        </a:xfrm>
        <a:prstGeom prst="upArrow">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D87544-917A-4379-94A3-1715ED7A1F5B}">
      <dsp:nvSpPr>
        <dsp:cNvPr id="0" name=""/>
        <dsp:cNvSpPr/>
      </dsp:nvSpPr>
      <dsp:spPr>
        <a:xfrm>
          <a:off x="1440179" y="1667432"/>
          <a:ext cx="3072383" cy="1207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Garamond" panose="02020404030301010803"/>
            </a:rPr>
            <a:t>MAPE/MSE/MAE</a:t>
          </a:r>
          <a:endParaRPr lang="en-US" sz="2600" kern="1200" dirty="0"/>
        </a:p>
      </dsp:txBody>
      <dsp:txXfrm>
        <a:off x="1440179" y="1667432"/>
        <a:ext cx="3072383" cy="12074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7F2CBD-F768-4E90-84B9-AF82E25216FF}">
      <dsp:nvSpPr>
        <dsp:cNvPr id="0" name=""/>
        <dsp:cNvSpPr/>
      </dsp:nvSpPr>
      <dsp:spPr>
        <a:xfrm rot="5400000">
          <a:off x="1514546" y="1089369"/>
          <a:ext cx="1053380" cy="1752800"/>
        </a:xfrm>
        <a:prstGeom prst="corner">
          <a:avLst>
            <a:gd name="adj1" fmla="val 16120"/>
            <a:gd name="adj2" fmla="val 1611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79BD8B-1BC0-40B5-AB4C-55297CC10F6B}">
      <dsp:nvSpPr>
        <dsp:cNvPr id="0" name=""/>
        <dsp:cNvSpPr/>
      </dsp:nvSpPr>
      <dsp:spPr>
        <a:xfrm>
          <a:off x="1338711" y="1613079"/>
          <a:ext cx="1582438" cy="1387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1D CNN</a:t>
          </a:r>
        </a:p>
      </dsp:txBody>
      <dsp:txXfrm>
        <a:off x="1338711" y="1613079"/>
        <a:ext cx="1582438" cy="1387100"/>
      </dsp:txXfrm>
    </dsp:sp>
    <dsp:sp modelId="{3B491D8E-83DF-419B-BB71-8CB0CD4593DF}">
      <dsp:nvSpPr>
        <dsp:cNvPr id="0" name=""/>
        <dsp:cNvSpPr/>
      </dsp:nvSpPr>
      <dsp:spPr>
        <a:xfrm>
          <a:off x="2622576" y="960326"/>
          <a:ext cx="298573" cy="298573"/>
        </a:xfrm>
        <a:prstGeom prst="triangle">
          <a:avLst>
            <a:gd name="adj" fmla="val 10000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06991B-ABA5-4959-9064-ACE2B473E13A}">
      <dsp:nvSpPr>
        <dsp:cNvPr id="0" name=""/>
        <dsp:cNvSpPr/>
      </dsp:nvSpPr>
      <dsp:spPr>
        <a:xfrm rot="5400000">
          <a:off x="3451760" y="610004"/>
          <a:ext cx="1053380" cy="1752800"/>
        </a:xfrm>
        <a:prstGeom prst="corner">
          <a:avLst>
            <a:gd name="adj1" fmla="val 16120"/>
            <a:gd name="adj2" fmla="val 16110"/>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C680C6-C6C5-439E-ACB8-BF29E2B49E7F}">
      <dsp:nvSpPr>
        <dsp:cNvPr id="0" name=""/>
        <dsp:cNvSpPr/>
      </dsp:nvSpPr>
      <dsp:spPr>
        <a:xfrm>
          <a:off x="3275924" y="1133713"/>
          <a:ext cx="1582438" cy="1387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GRU</a:t>
          </a:r>
        </a:p>
      </dsp:txBody>
      <dsp:txXfrm>
        <a:off x="3275924" y="1133713"/>
        <a:ext cx="1582438" cy="1387100"/>
      </dsp:txXfrm>
    </dsp:sp>
    <dsp:sp modelId="{53616F1E-6B67-4286-9EE5-A6E8F1B42A0D}">
      <dsp:nvSpPr>
        <dsp:cNvPr id="0" name=""/>
        <dsp:cNvSpPr/>
      </dsp:nvSpPr>
      <dsp:spPr>
        <a:xfrm>
          <a:off x="4559790" y="480960"/>
          <a:ext cx="298573" cy="298573"/>
        </a:xfrm>
        <a:prstGeom prst="triangle">
          <a:avLst>
            <a:gd name="adj" fmla="val 100000"/>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4F6328-D80B-4E15-B4B1-96DA584EF70F}">
      <dsp:nvSpPr>
        <dsp:cNvPr id="0" name=""/>
        <dsp:cNvSpPr/>
      </dsp:nvSpPr>
      <dsp:spPr>
        <a:xfrm rot="5400000">
          <a:off x="5388973" y="130638"/>
          <a:ext cx="1053380" cy="1752800"/>
        </a:xfrm>
        <a:prstGeom prst="corner">
          <a:avLst>
            <a:gd name="adj1" fmla="val 16120"/>
            <a:gd name="adj2" fmla="val 16110"/>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D73159-9D2F-48AC-826C-738C27B56C82}">
      <dsp:nvSpPr>
        <dsp:cNvPr id="0" name=""/>
        <dsp:cNvSpPr/>
      </dsp:nvSpPr>
      <dsp:spPr>
        <a:xfrm>
          <a:off x="5213138" y="654348"/>
          <a:ext cx="1582438" cy="1387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err="1"/>
            <a:t>BiD</a:t>
          </a:r>
          <a:r>
            <a:rPr lang="en-US" sz="2900" kern="1200" dirty="0"/>
            <a:t>-LSTM</a:t>
          </a:r>
        </a:p>
      </dsp:txBody>
      <dsp:txXfrm>
        <a:off x="5213138" y="654348"/>
        <a:ext cx="1582438" cy="1387100"/>
      </dsp:txXfrm>
    </dsp:sp>
    <dsp:sp modelId="{0C95617C-4437-46B4-BBE9-DF15497B0C65}">
      <dsp:nvSpPr>
        <dsp:cNvPr id="0" name=""/>
        <dsp:cNvSpPr/>
      </dsp:nvSpPr>
      <dsp:spPr>
        <a:xfrm>
          <a:off x="6497003" y="1595"/>
          <a:ext cx="298573" cy="298573"/>
        </a:xfrm>
        <a:prstGeom prst="triangle">
          <a:avLst>
            <a:gd name="adj" fmla="val 100000"/>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ACB8DE-9295-459E-A1A3-9C0AE03E5E53}">
      <dsp:nvSpPr>
        <dsp:cNvPr id="0" name=""/>
        <dsp:cNvSpPr/>
      </dsp:nvSpPr>
      <dsp:spPr>
        <a:xfrm rot="5400000">
          <a:off x="7326187" y="-348726"/>
          <a:ext cx="1053380" cy="1752800"/>
        </a:xfrm>
        <a:prstGeom prst="corner">
          <a:avLst>
            <a:gd name="adj1" fmla="val 16120"/>
            <a:gd name="adj2" fmla="val 16110"/>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EBFC12-C5C5-4340-B2E3-47125B62DD74}">
      <dsp:nvSpPr>
        <dsp:cNvPr id="0" name=""/>
        <dsp:cNvSpPr/>
      </dsp:nvSpPr>
      <dsp:spPr>
        <a:xfrm>
          <a:off x="7150352" y="174983"/>
          <a:ext cx="1582438" cy="1387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Hybrid – LSTM + GRU</a:t>
          </a:r>
        </a:p>
      </dsp:txBody>
      <dsp:txXfrm>
        <a:off x="7150352" y="174983"/>
        <a:ext cx="1582438" cy="13871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B56743-0E75-AB43-ADF8-159FF6601EEC}" type="datetimeFigureOut">
              <a:rPr lang="en-US" smtClean="0"/>
              <a:t>4/27/23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4CD06E-6F33-5247-9A89-E97592C12238}" type="slidenum">
              <a:rPr lang="en-US" smtClean="0"/>
              <a:t>‹#›</a:t>
            </a:fld>
            <a:endParaRPr lang="en-US"/>
          </a:p>
        </p:txBody>
      </p:sp>
    </p:spTree>
    <p:extLst>
      <p:ext uri="{BB962C8B-B14F-4D97-AF65-F5344CB8AC3E}">
        <p14:creationId xmlns:p14="http://schemas.microsoft.com/office/powerpoint/2010/main" val="4235968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Dataset</a:t>
            </a:r>
          </a:p>
          <a:p>
            <a:r>
              <a:rPr lang="en-US" sz="1200" b="0" i="0" u="none" strike="noStrike" kern="1200" dirty="0">
                <a:solidFill>
                  <a:schemeClr val="tx1"/>
                </a:solidFill>
                <a:effectLst/>
                <a:latin typeface="+mn-lt"/>
                <a:ea typeface="+mn-ea"/>
                <a:cs typeface="+mn-cs"/>
              </a:rPr>
              <a:t>We are going to use two datasets:</a:t>
            </a:r>
          </a:p>
          <a:p>
            <a:r>
              <a:rPr lang="en-US" sz="1200" b="0" i="0" u="none" strike="noStrike" kern="1200" dirty="0">
                <a:solidFill>
                  <a:schemeClr val="tx1"/>
                </a:solidFill>
                <a:effectLst/>
                <a:latin typeface="+mn-lt"/>
                <a:ea typeface="+mn-ea"/>
                <a:cs typeface="+mn-cs"/>
              </a:rPr>
              <a:t>First one is a dataset that contains the column </a:t>
            </a:r>
            <a:r>
              <a:rPr lang="en-US" sz="1200" b="1" i="0" u="none" strike="noStrike" kern="1200" dirty="0">
                <a:solidFill>
                  <a:schemeClr val="tx1"/>
                </a:solidFill>
                <a:effectLst/>
                <a:latin typeface="+mn-lt"/>
                <a:ea typeface="+mn-ea"/>
                <a:cs typeface="+mn-cs"/>
              </a:rPr>
              <a:t>Date</a:t>
            </a:r>
            <a:r>
              <a:rPr lang="en-US" sz="1200" b="0" i="0" u="none" strike="noStrike"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rPr>
              <a:t>News</a:t>
            </a:r>
            <a:r>
              <a:rPr lang="en-US" sz="1200" b="0" i="0" u="none" strike="noStrike" kern="1200" dirty="0">
                <a:solidFill>
                  <a:schemeClr val="tx1"/>
                </a:solidFill>
                <a:effectLst/>
                <a:latin typeface="+mn-lt"/>
                <a:ea typeface="+mn-ea"/>
                <a:cs typeface="+mn-cs"/>
              </a:rPr>
              <a:t>. It contains News headlines for each day starting from 2008 till 2016. In total it has 73608 rows.</a:t>
            </a:r>
          </a:p>
          <a:p>
            <a:r>
              <a:rPr lang="en-US" sz="1200" b="0" i="0" u="none" strike="noStrike" kern="1200" dirty="0">
                <a:solidFill>
                  <a:schemeClr val="tx1"/>
                </a:solidFill>
                <a:effectLst/>
                <a:latin typeface="+mn-lt"/>
                <a:ea typeface="+mn-ea"/>
                <a:cs typeface="+mn-cs"/>
              </a:rPr>
              <a:t>Second one is a dataset that contains the column </a:t>
            </a:r>
            <a:r>
              <a:rPr lang="en-US" sz="1200" b="1" i="0" u="none" strike="noStrike" kern="1200" dirty="0" err="1">
                <a:solidFill>
                  <a:schemeClr val="tx1"/>
                </a:solidFill>
                <a:effectLst/>
                <a:latin typeface="+mn-lt"/>
                <a:ea typeface="+mn-ea"/>
                <a:cs typeface="+mn-cs"/>
              </a:rPr>
              <a:t>Date</a:t>
            </a:r>
            <a:r>
              <a:rPr lang="en-US" sz="1200" b="0" i="0" u="none" strike="noStrike" kern="1200" dirty="0" err="1">
                <a:solidFill>
                  <a:schemeClr val="tx1"/>
                </a:solidFill>
                <a:effectLst/>
                <a:latin typeface="+mn-lt"/>
                <a:ea typeface="+mn-ea"/>
                <a:cs typeface="+mn-cs"/>
              </a:rPr>
              <a:t>,</a:t>
            </a:r>
            <a:r>
              <a:rPr lang="en-US" sz="1200" b="1" i="0" u="none" strike="noStrike" kern="1200" dirty="0" err="1">
                <a:solidFill>
                  <a:schemeClr val="tx1"/>
                </a:solidFill>
                <a:effectLst/>
                <a:latin typeface="+mn-lt"/>
                <a:ea typeface="+mn-ea"/>
                <a:cs typeface="+mn-cs"/>
              </a:rPr>
              <a:t>Open</a:t>
            </a:r>
            <a:r>
              <a:rPr lang="en-US" sz="1200" b="0" i="0" u="none" strike="noStrike" kern="1200" dirty="0" err="1">
                <a:solidFill>
                  <a:schemeClr val="tx1"/>
                </a:solidFill>
                <a:effectLst/>
                <a:latin typeface="+mn-lt"/>
                <a:ea typeface="+mn-ea"/>
                <a:cs typeface="+mn-cs"/>
              </a:rPr>
              <a:t>,</a:t>
            </a:r>
            <a:r>
              <a:rPr lang="en-US" sz="1200" b="1" i="0" u="none" strike="noStrike" kern="1200" dirty="0" err="1">
                <a:solidFill>
                  <a:schemeClr val="tx1"/>
                </a:solidFill>
                <a:effectLst/>
                <a:latin typeface="+mn-lt"/>
                <a:ea typeface="+mn-ea"/>
                <a:cs typeface="+mn-cs"/>
              </a:rPr>
              <a:t>High</a:t>
            </a:r>
            <a:r>
              <a:rPr lang="en-US" sz="1200" b="0" i="0" u="none" strike="noStrike" kern="1200" dirty="0" err="1">
                <a:solidFill>
                  <a:schemeClr val="tx1"/>
                </a:solidFill>
                <a:effectLst/>
                <a:latin typeface="+mn-lt"/>
                <a:ea typeface="+mn-ea"/>
                <a:cs typeface="+mn-cs"/>
              </a:rPr>
              <a:t>,</a:t>
            </a:r>
            <a:r>
              <a:rPr lang="en-US" sz="1200" b="1" i="0" u="none" strike="noStrike" kern="1200" dirty="0" err="1">
                <a:solidFill>
                  <a:schemeClr val="tx1"/>
                </a:solidFill>
                <a:effectLst/>
                <a:latin typeface="+mn-lt"/>
                <a:ea typeface="+mn-ea"/>
                <a:cs typeface="+mn-cs"/>
              </a:rPr>
              <a:t>Low</a:t>
            </a:r>
            <a:r>
              <a:rPr lang="en-US" sz="1200" b="0" i="0" u="none" strike="noStrike" kern="1200" dirty="0" err="1">
                <a:solidFill>
                  <a:schemeClr val="tx1"/>
                </a:solidFill>
                <a:effectLst/>
                <a:latin typeface="+mn-lt"/>
                <a:ea typeface="+mn-ea"/>
                <a:cs typeface="+mn-cs"/>
              </a:rPr>
              <a:t>,</a:t>
            </a:r>
            <a:r>
              <a:rPr lang="en-US" sz="1200" b="1" i="0" u="none" strike="noStrike" kern="1200" dirty="0" err="1">
                <a:solidFill>
                  <a:schemeClr val="tx1"/>
                </a:solidFill>
                <a:effectLst/>
                <a:latin typeface="+mn-lt"/>
                <a:ea typeface="+mn-ea"/>
                <a:cs typeface="+mn-cs"/>
              </a:rPr>
              <a:t>Close</a:t>
            </a:r>
            <a:r>
              <a:rPr lang="en-US" sz="1200" b="0" i="0" u="none" strike="noStrike" kern="1200" dirty="0" err="1">
                <a:solidFill>
                  <a:schemeClr val="tx1"/>
                </a:solidFill>
                <a:effectLst/>
                <a:latin typeface="+mn-lt"/>
                <a:ea typeface="+mn-ea"/>
                <a:cs typeface="+mn-cs"/>
              </a:rPr>
              <a:t>,</a:t>
            </a:r>
            <a:r>
              <a:rPr lang="en-US" sz="1200" b="1" i="0" u="none" strike="noStrike" kern="1200" dirty="0" err="1">
                <a:solidFill>
                  <a:schemeClr val="tx1"/>
                </a:solidFill>
                <a:effectLst/>
                <a:latin typeface="+mn-lt"/>
                <a:ea typeface="+mn-ea"/>
                <a:cs typeface="+mn-cs"/>
              </a:rPr>
              <a:t>Volume</a:t>
            </a:r>
            <a:r>
              <a:rPr lang="en-US" sz="1200" b="0" i="0" u="none" strike="noStrike" kern="1200" dirty="0" err="1">
                <a:solidFill>
                  <a:schemeClr val="tx1"/>
                </a:solidFill>
                <a:effectLst/>
                <a:latin typeface="+mn-lt"/>
                <a:ea typeface="+mn-ea"/>
                <a:cs typeface="+mn-cs"/>
              </a:rPr>
              <a:t>and</a:t>
            </a:r>
            <a:r>
              <a:rPr lang="en-US" sz="1200" b="0"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Adj</a:t>
            </a:r>
            <a:r>
              <a:rPr lang="en-US" sz="1200" b="1" i="0" u="none" strike="noStrike" kern="1200" dirty="0">
                <a:solidFill>
                  <a:schemeClr val="tx1"/>
                </a:solidFill>
                <a:effectLst/>
                <a:latin typeface="+mn-lt"/>
                <a:ea typeface="+mn-ea"/>
                <a:cs typeface="+mn-cs"/>
              </a:rPr>
              <a:t> Close</a:t>
            </a:r>
            <a:r>
              <a:rPr lang="en-US" sz="1200" b="0" i="0" u="none" strike="noStrike" kern="1200" dirty="0">
                <a:solidFill>
                  <a:schemeClr val="tx1"/>
                </a:solidFill>
                <a:effectLst/>
                <a:latin typeface="+mn-lt"/>
                <a:ea typeface="+mn-ea"/>
                <a:cs typeface="+mn-cs"/>
              </a:rPr>
              <a:t>. It contains daily Stocks information for Dow Jones which contains 30 most prominent companies in the United States, starting from 2008 till 2016.</a:t>
            </a:r>
          </a:p>
          <a:p>
            <a:endParaRPr lang="en-US" dirty="0"/>
          </a:p>
        </p:txBody>
      </p:sp>
      <p:sp>
        <p:nvSpPr>
          <p:cNvPr id="4" name="Slide Number Placeholder 3"/>
          <p:cNvSpPr>
            <a:spLocks noGrp="1"/>
          </p:cNvSpPr>
          <p:nvPr>
            <p:ph type="sldNum" sz="quarter" idx="10"/>
          </p:nvPr>
        </p:nvSpPr>
        <p:spPr/>
        <p:txBody>
          <a:bodyPr/>
          <a:lstStyle/>
          <a:p>
            <a:fld id="{214CD06E-6F33-5247-9A89-E97592C12238}" type="slidenum">
              <a:rPr lang="en-US" smtClean="0"/>
              <a:t>2</a:t>
            </a:fld>
            <a:endParaRPr lang="en-US"/>
          </a:p>
        </p:txBody>
      </p:sp>
    </p:spTree>
    <p:extLst>
      <p:ext uri="{BB962C8B-B14F-4D97-AF65-F5344CB8AC3E}">
        <p14:creationId xmlns:p14="http://schemas.microsoft.com/office/powerpoint/2010/main" val="832854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Importing Dataset</a:t>
            </a:r>
          </a:p>
          <a:p>
            <a:r>
              <a:rPr lang="en-US" sz="1200" b="0" i="0" u="none" strike="noStrike" kern="1200" dirty="0">
                <a:solidFill>
                  <a:schemeClr val="tx1"/>
                </a:solidFill>
                <a:effectLst/>
                <a:latin typeface="+mn-lt"/>
                <a:ea typeface="+mn-ea"/>
                <a:cs typeface="+mn-cs"/>
              </a:rPr>
              <a:t>We are going to use two datasets:</a:t>
            </a:r>
          </a:p>
          <a:p>
            <a:r>
              <a:rPr lang="en-US" sz="1200" b="0" i="0" u="none" strike="noStrike" kern="1200" dirty="0">
                <a:solidFill>
                  <a:schemeClr val="tx1"/>
                </a:solidFill>
                <a:effectLst/>
                <a:latin typeface="+mn-lt"/>
                <a:ea typeface="+mn-ea"/>
                <a:cs typeface="+mn-cs"/>
              </a:rPr>
              <a:t>First one is a dataset that contains the column </a:t>
            </a:r>
            <a:r>
              <a:rPr lang="en-US" sz="1200" b="1" i="0" u="none" strike="noStrike" kern="1200" dirty="0">
                <a:solidFill>
                  <a:schemeClr val="tx1"/>
                </a:solidFill>
                <a:effectLst/>
                <a:latin typeface="+mn-lt"/>
                <a:ea typeface="+mn-ea"/>
                <a:cs typeface="+mn-cs"/>
              </a:rPr>
              <a:t>Date</a:t>
            </a:r>
            <a:r>
              <a:rPr lang="en-US" sz="1200" b="0" i="0" u="none" strike="noStrike"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rPr>
              <a:t>News</a:t>
            </a:r>
            <a:r>
              <a:rPr lang="en-US" sz="1200" b="0" i="0" u="none" strike="noStrike" kern="1200" dirty="0">
                <a:solidFill>
                  <a:schemeClr val="tx1"/>
                </a:solidFill>
                <a:effectLst/>
                <a:latin typeface="+mn-lt"/>
                <a:ea typeface="+mn-ea"/>
                <a:cs typeface="+mn-cs"/>
              </a:rPr>
              <a:t>. It contains News headlines for each day starting from 2008 till 2016. In total it has 73608 rows.</a:t>
            </a:r>
          </a:p>
          <a:p>
            <a:r>
              <a:rPr lang="en-US" sz="1200" b="0" i="0" u="none" strike="noStrike" kern="1200" dirty="0">
                <a:solidFill>
                  <a:schemeClr val="tx1"/>
                </a:solidFill>
                <a:effectLst/>
                <a:latin typeface="+mn-lt"/>
                <a:ea typeface="+mn-ea"/>
                <a:cs typeface="+mn-cs"/>
              </a:rPr>
              <a:t>Second one is a dataset that contains the column </a:t>
            </a:r>
            <a:r>
              <a:rPr lang="en-US" sz="1200" b="1" i="0" u="none" strike="noStrike" kern="1200" dirty="0" err="1">
                <a:solidFill>
                  <a:schemeClr val="tx1"/>
                </a:solidFill>
                <a:effectLst/>
                <a:latin typeface="+mn-lt"/>
                <a:ea typeface="+mn-ea"/>
                <a:cs typeface="+mn-cs"/>
              </a:rPr>
              <a:t>Date</a:t>
            </a:r>
            <a:r>
              <a:rPr lang="en-US" sz="1200" b="0" i="0" u="none" strike="noStrike" kern="1200" dirty="0" err="1">
                <a:solidFill>
                  <a:schemeClr val="tx1"/>
                </a:solidFill>
                <a:effectLst/>
                <a:latin typeface="+mn-lt"/>
                <a:ea typeface="+mn-ea"/>
                <a:cs typeface="+mn-cs"/>
              </a:rPr>
              <a:t>,</a:t>
            </a:r>
            <a:r>
              <a:rPr lang="en-US" sz="1200" b="1" i="0" u="none" strike="noStrike" kern="1200" dirty="0" err="1">
                <a:solidFill>
                  <a:schemeClr val="tx1"/>
                </a:solidFill>
                <a:effectLst/>
                <a:latin typeface="+mn-lt"/>
                <a:ea typeface="+mn-ea"/>
                <a:cs typeface="+mn-cs"/>
              </a:rPr>
              <a:t>Open</a:t>
            </a:r>
            <a:r>
              <a:rPr lang="en-US" sz="1200" b="0" i="0" u="none" strike="noStrike" kern="1200" dirty="0" err="1">
                <a:solidFill>
                  <a:schemeClr val="tx1"/>
                </a:solidFill>
                <a:effectLst/>
                <a:latin typeface="+mn-lt"/>
                <a:ea typeface="+mn-ea"/>
                <a:cs typeface="+mn-cs"/>
              </a:rPr>
              <a:t>,</a:t>
            </a:r>
            <a:r>
              <a:rPr lang="en-US" sz="1200" b="1" i="0" u="none" strike="noStrike" kern="1200" dirty="0" err="1">
                <a:solidFill>
                  <a:schemeClr val="tx1"/>
                </a:solidFill>
                <a:effectLst/>
                <a:latin typeface="+mn-lt"/>
                <a:ea typeface="+mn-ea"/>
                <a:cs typeface="+mn-cs"/>
              </a:rPr>
              <a:t>High</a:t>
            </a:r>
            <a:r>
              <a:rPr lang="en-US" sz="1200" b="0" i="0" u="none" strike="noStrike" kern="1200" dirty="0" err="1">
                <a:solidFill>
                  <a:schemeClr val="tx1"/>
                </a:solidFill>
                <a:effectLst/>
                <a:latin typeface="+mn-lt"/>
                <a:ea typeface="+mn-ea"/>
                <a:cs typeface="+mn-cs"/>
              </a:rPr>
              <a:t>,</a:t>
            </a:r>
            <a:r>
              <a:rPr lang="en-US" sz="1200" b="1" i="0" u="none" strike="noStrike" kern="1200" dirty="0" err="1">
                <a:solidFill>
                  <a:schemeClr val="tx1"/>
                </a:solidFill>
                <a:effectLst/>
                <a:latin typeface="+mn-lt"/>
                <a:ea typeface="+mn-ea"/>
                <a:cs typeface="+mn-cs"/>
              </a:rPr>
              <a:t>Low</a:t>
            </a:r>
            <a:r>
              <a:rPr lang="en-US" sz="1200" b="0" i="0" u="none" strike="noStrike" kern="1200" dirty="0" err="1">
                <a:solidFill>
                  <a:schemeClr val="tx1"/>
                </a:solidFill>
                <a:effectLst/>
                <a:latin typeface="+mn-lt"/>
                <a:ea typeface="+mn-ea"/>
                <a:cs typeface="+mn-cs"/>
              </a:rPr>
              <a:t>,</a:t>
            </a:r>
            <a:r>
              <a:rPr lang="en-US" sz="1200" b="1" i="0" u="none" strike="noStrike" kern="1200" dirty="0" err="1">
                <a:solidFill>
                  <a:schemeClr val="tx1"/>
                </a:solidFill>
                <a:effectLst/>
                <a:latin typeface="+mn-lt"/>
                <a:ea typeface="+mn-ea"/>
                <a:cs typeface="+mn-cs"/>
              </a:rPr>
              <a:t>Close</a:t>
            </a:r>
            <a:r>
              <a:rPr lang="en-US" sz="1200" b="0" i="0" u="none" strike="noStrike" kern="1200" dirty="0" err="1">
                <a:solidFill>
                  <a:schemeClr val="tx1"/>
                </a:solidFill>
                <a:effectLst/>
                <a:latin typeface="+mn-lt"/>
                <a:ea typeface="+mn-ea"/>
                <a:cs typeface="+mn-cs"/>
              </a:rPr>
              <a:t>,</a:t>
            </a:r>
            <a:r>
              <a:rPr lang="en-US" sz="1200" b="1" i="0" u="none" strike="noStrike" kern="1200" dirty="0" err="1">
                <a:solidFill>
                  <a:schemeClr val="tx1"/>
                </a:solidFill>
                <a:effectLst/>
                <a:latin typeface="+mn-lt"/>
                <a:ea typeface="+mn-ea"/>
                <a:cs typeface="+mn-cs"/>
              </a:rPr>
              <a:t>Volume</a:t>
            </a:r>
            <a:r>
              <a:rPr lang="en-US" sz="1200" b="0" i="0" u="none" strike="noStrike" kern="1200" dirty="0" err="1">
                <a:solidFill>
                  <a:schemeClr val="tx1"/>
                </a:solidFill>
                <a:effectLst/>
                <a:latin typeface="+mn-lt"/>
                <a:ea typeface="+mn-ea"/>
                <a:cs typeface="+mn-cs"/>
              </a:rPr>
              <a:t>and</a:t>
            </a:r>
            <a:r>
              <a:rPr lang="en-US" sz="1200" b="0" i="0" u="none" strike="noStrike" kern="1200" dirty="0">
                <a:solidFill>
                  <a:schemeClr val="tx1"/>
                </a:solidFill>
                <a:effectLst/>
                <a:latin typeface="+mn-lt"/>
                <a:ea typeface="+mn-ea"/>
                <a:cs typeface="+mn-cs"/>
              </a:rPr>
              <a:t> </a:t>
            </a:r>
            <a:r>
              <a:rPr lang="en-US" sz="1200" b="1" i="0" u="none" strike="noStrike" kern="1200" dirty="0" err="1">
                <a:solidFill>
                  <a:schemeClr val="tx1"/>
                </a:solidFill>
                <a:effectLst/>
                <a:latin typeface="+mn-lt"/>
                <a:ea typeface="+mn-ea"/>
                <a:cs typeface="+mn-cs"/>
              </a:rPr>
              <a:t>Adj</a:t>
            </a:r>
            <a:r>
              <a:rPr lang="en-US" sz="1200" b="1" i="0" u="none" strike="noStrike" kern="1200" dirty="0">
                <a:solidFill>
                  <a:schemeClr val="tx1"/>
                </a:solidFill>
                <a:effectLst/>
                <a:latin typeface="+mn-lt"/>
                <a:ea typeface="+mn-ea"/>
                <a:cs typeface="+mn-cs"/>
              </a:rPr>
              <a:t> Close</a:t>
            </a:r>
            <a:r>
              <a:rPr lang="en-US" sz="1200" b="0" i="0" u="none" strike="noStrike" kern="1200" dirty="0">
                <a:solidFill>
                  <a:schemeClr val="tx1"/>
                </a:solidFill>
                <a:effectLst/>
                <a:latin typeface="+mn-lt"/>
                <a:ea typeface="+mn-ea"/>
                <a:cs typeface="+mn-cs"/>
              </a:rPr>
              <a:t>. It contains daily Stocks information for Dow Jones which contains 30 most prominent companies in the United States, starting from 2008 till 2016.</a:t>
            </a:r>
          </a:p>
          <a:p>
            <a:endParaRPr lang="en-US" dirty="0"/>
          </a:p>
        </p:txBody>
      </p:sp>
      <p:sp>
        <p:nvSpPr>
          <p:cNvPr id="4" name="Slide Number Placeholder 3"/>
          <p:cNvSpPr>
            <a:spLocks noGrp="1"/>
          </p:cNvSpPr>
          <p:nvPr>
            <p:ph type="sldNum" sz="quarter" idx="10"/>
          </p:nvPr>
        </p:nvSpPr>
        <p:spPr/>
        <p:txBody>
          <a:bodyPr/>
          <a:lstStyle/>
          <a:p>
            <a:fld id="{214CD06E-6F33-5247-9A89-E97592C12238}" type="slidenum">
              <a:rPr lang="en-US" smtClean="0"/>
              <a:t>3</a:t>
            </a:fld>
            <a:endParaRPr lang="en-US"/>
          </a:p>
        </p:txBody>
      </p:sp>
    </p:spTree>
    <p:extLst>
      <p:ext uri="{BB962C8B-B14F-4D97-AF65-F5344CB8AC3E}">
        <p14:creationId xmlns:p14="http://schemas.microsoft.com/office/powerpoint/2010/main" val="2421946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regression problem</a:t>
            </a:r>
          </a:p>
        </p:txBody>
      </p:sp>
      <p:sp>
        <p:nvSpPr>
          <p:cNvPr id="4" name="Slide Number Placeholder 3"/>
          <p:cNvSpPr>
            <a:spLocks noGrp="1"/>
          </p:cNvSpPr>
          <p:nvPr>
            <p:ph type="sldNum" sz="quarter" idx="5"/>
          </p:nvPr>
        </p:nvSpPr>
        <p:spPr/>
        <p:txBody>
          <a:bodyPr/>
          <a:lstStyle/>
          <a:p>
            <a:fld id="{214CD06E-6F33-5247-9A89-E97592C12238}" type="slidenum">
              <a:rPr lang="en-US" smtClean="0"/>
              <a:t>10</a:t>
            </a:fld>
            <a:endParaRPr lang="en-US"/>
          </a:p>
        </p:txBody>
      </p:sp>
    </p:spTree>
    <p:extLst>
      <p:ext uri="{BB962C8B-B14F-4D97-AF65-F5344CB8AC3E}">
        <p14:creationId xmlns:p14="http://schemas.microsoft.com/office/powerpoint/2010/main" val="14429043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DBA9A83-49D6-B348-A18C-8DA714105901}" type="datetimeFigureOut">
              <a:rPr lang="en-US" smtClean="0"/>
              <a:t>4/27/23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755E7FB0-EF34-BE47-A358-CC76C02B597B}"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6382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DBA9A83-49D6-B348-A18C-8DA714105901}" type="datetimeFigureOut">
              <a:rPr lang="en-US" smtClean="0"/>
              <a:t>4/27/23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5E7FB0-EF34-BE47-A358-CC76C02B597B}" type="slidenum">
              <a:rPr lang="en-US" smtClean="0"/>
              <a:t>‹#›</a:t>
            </a:fld>
            <a:endParaRPr lang="en-US"/>
          </a:p>
        </p:txBody>
      </p:sp>
    </p:spTree>
    <p:extLst>
      <p:ext uri="{BB962C8B-B14F-4D97-AF65-F5344CB8AC3E}">
        <p14:creationId xmlns:p14="http://schemas.microsoft.com/office/powerpoint/2010/main" val="3694858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DBA9A83-49D6-B348-A18C-8DA714105901}" type="datetimeFigureOut">
              <a:rPr lang="en-US" smtClean="0"/>
              <a:t>4/27/23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5E7FB0-EF34-BE47-A358-CC76C02B597B}"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0191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DBA9A83-49D6-B348-A18C-8DA714105901}" type="datetimeFigureOut">
              <a:rPr lang="en-US" smtClean="0"/>
              <a:t>4/27/23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5E7FB0-EF34-BE47-A358-CC76C02B597B}"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51551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DBA9A83-49D6-B348-A18C-8DA714105901}" type="datetimeFigureOut">
              <a:rPr lang="en-US" smtClean="0"/>
              <a:t>4/27/23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5E7FB0-EF34-BE47-A358-CC76C02B597B}" type="slidenum">
              <a:rPr lang="en-US" smtClean="0"/>
              <a:t>‹#›</a:t>
            </a:fld>
            <a:endParaRPr lang="en-US"/>
          </a:p>
        </p:txBody>
      </p:sp>
    </p:spTree>
    <p:extLst>
      <p:ext uri="{BB962C8B-B14F-4D97-AF65-F5344CB8AC3E}">
        <p14:creationId xmlns:p14="http://schemas.microsoft.com/office/powerpoint/2010/main" val="262363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DBA9A83-49D6-B348-A18C-8DA714105901}" type="datetimeFigureOut">
              <a:rPr lang="en-US" smtClean="0"/>
              <a:t>4/27/23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5E7FB0-EF34-BE47-A358-CC76C02B597B}"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05236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DBA9A83-49D6-B348-A18C-8DA714105901}" type="datetimeFigureOut">
              <a:rPr lang="en-US" smtClean="0"/>
              <a:t>4/27/23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5E7FB0-EF34-BE47-A358-CC76C02B597B}"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02249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BA9A83-49D6-B348-A18C-8DA714105901}" type="datetimeFigureOut">
              <a:rPr lang="en-US" smtClean="0"/>
              <a:t>4/27/23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5E7FB0-EF34-BE47-A358-CC76C02B597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6930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BA9A83-49D6-B348-A18C-8DA714105901}" type="datetimeFigureOut">
              <a:rPr lang="en-US" smtClean="0"/>
              <a:t>4/27/23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5E7FB0-EF34-BE47-A358-CC76C02B597B}"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1532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BA9A83-49D6-B348-A18C-8DA714105901}" type="datetimeFigureOut">
              <a:rPr lang="en-US" smtClean="0"/>
              <a:t>4/27/23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5E7FB0-EF34-BE47-A358-CC76C02B597B}" type="slidenum">
              <a:rPr lang="en-US" smtClean="0"/>
              <a:t>‹#›</a:t>
            </a:fld>
            <a:endParaRPr lang="en-US"/>
          </a:p>
        </p:txBody>
      </p:sp>
    </p:spTree>
    <p:extLst>
      <p:ext uri="{BB962C8B-B14F-4D97-AF65-F5344CB8AC3E}">
        <p14:creationId xmlns:p14="http://schemas.microsoft.com/office/powerpoint/2010/main" val="916893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DBA9A83-49D6-B348-A18C-8DA714105901}" type="datetimeFigureOut">
              <a:rPr lang="en-US" smtClean="0"/>
              <a:t>4/27/23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5E7FB0-EF34-BE47-A358-CC76C02B597B}"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5949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BA9A83-49D6-B348-A18C-8DA714105901}" type="datetimeFigureOut">
              <a:rPr lang="en-US" smtClean="0"/>
              <a:t>4/27/23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5E7FB0-EF34-BE47-A358-CC76C02B597B}" type="slidenum">
              <a:rPr lang="en-US" smtClean="0"/>
              <a:t>‹#›</a:t>
            </a:fld>
            <a:endParaRPr lang="en-US"/>
          </a:p>
        </p:txBody>
      </p:sp>
    </p:spTree>
    <p:extLst>
      <p:ext uri="{BB962C8B-B14F-4D97-AF65-F5344CB8AC3E}">
        <p14:creationId xmlns:p14="http://schemas.microsoft.com/office/powerpoint/2010/main" val="4024556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BA9A83-49D6-B348-A18C-8DA714105901}" type="datetimeFigureOut">
              <a:rPr lang="en-US" smtClean="0"/>
              <a:t>4/27/23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5E7FB0-EF34-BE47-A358-CC76C02B597B}"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2068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BA9A83-49D6-B348-A18C-8DA714105901}" type="datetimeFigureOut">
              <a:rPr lang="en-US" smtClean="0"/>
              <a:t>4/27/23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5E7FB0-EF34-BE47-A358-CC76C02B597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4245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BA9A83-49D6-B348-A18C-8DA714105901}" type="datetimeFigureOut">
              <a:rPr lang="en-US" smtClean="0"/>
              <a:t>4/27/23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5E7FB0-EF34-BE47-A358-CC76C02B597B}" type="slidenum">
              <a:rPr lang="en-US" smtClean="0"/>
              <a:t>‹#›</a:t>
            </a:fld>
            <a:endParaRPr lang="en-US"/>
          </a:p>
        </p:txBody>
      </p:sp>
    </p:spTree>
    <p:extLst>
      <p:ext uri="{BB962C8B-B14F-4D97-AF65-F5344CB8AC3E}">
        <p14:creationId xmlns:p14="http://schemas.microsoft.com/office/powerpoint/2010/main" val="2167062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DBA9A83-49D6-B348-A18C-8DA714105901}" type="datetimeFigureOut">
              <a:rPr lang="en-US" smtClean="0"/>
              <a:t>4/27/23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5E7FB0-EF34-BE47-A358-CC76C02B597B}"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3140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DBA9A83-49D6-B348-A18C-8DA714105901}" type="datetimeFigureOut">
              <a:rPr lang="en-US" smtClean="0"/>
              <a:t>4/27/23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5E7FB0-EF34-BE47-A358-CC76C02B597B}" type="slidenum">
              <a:rPr lang="en-US" smtClean="0"/>
              <a:t>‹#›</a:t>
            </a:fld>
            <a:endParaRPr lang="en-US"/>
          </a:p>
        </p:txBody>
      </p:sp>
    </p:spTree>
    <p:extLst>
      <p:ext uri="{BB962C8B-B14F-4D97-AF65-F5344CB8AC3E}">
        <p14:creationId xmlns:p14="http://schemas.microsoft.com/office/powerpoint/2010/main" val="3810780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0000"/>
                <a:satMod val="92000"/>
                <a:lumMod val="22000"/>
              </a:schemeClr>
            </a:gs>
            <a:gs pos="100000">
              <a:srgbClr val="002060"/>
            </a:gs>
          </a:gsLst>
          <a:path path="circle">
            <a:fillToRect l="50000" t="50000" r="100000" b="100000"/>
          </a:path>
          <a:tileRect/>
        </a:gradFill>
        <a:effectLst/>
      </p:bgPr>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DBA9A83-49D6-B348-A18C-8DA714105901}" type="datetimeFigureOut">
              <a:rPr lang="en-US" smtClean="0"/>
              <a:t>4/27/23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55E7FB0-EF34-BE47-A358-CC76C02B597B}" type="slidenum">
              <a:rPr lang="en-US" smtClean="0"/>
              <a:t>‹#›</a:t>
            </a:fld>
            <a:endParaRPr lang="en-US"/>
          </a:p>
        </p:txBody>
      </p:sp>
    </p:spTree>
    <p:extLst>
      <p:ext uri="{BB962C8B-B14F-4D97-AF65-F5344CB8AC3E}">
        <p14:creationId xmlns:p14="http://schemas.microsoft.com/office/powerpoint/2010/main" val="204668963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2.jpeg"/><Relationship Id="rId7" Type="http://schemas.openxmlformats.org/officeDocument/2006/relationships/diagramLayout" Target="../diagrams/layout2.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Data" Target="../diagrams/data2.xml"/><Relationship Id="rId5" Type="http://schemas.openxmlformats.org/officeDocument/2006/relationships/image" Target="../media/image4.png"/><Relationship Id="rId10" Type="http://schemas.microsoft.com/office/2007/relationships/diagramDrawing" Target="../diagrams/drawing2.xml"/><Relationship Id="rId4" Type="http://schemas.openxmlformats.org/officeDocument/2006/relationships/image" Target="../media/image3.png"/><Relationship Id="rId9"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slide" Target="slide12.xml"/><Relationship Id="rId4" Type="http://schemas.openxmlformats.org/officeDocument/2006/relationships/image" Target="../media/image6.png"/><Relationship Id="rId9" Type="http://schemas.openxmlformats.org/officeDocument/2006/relationships/slide" Target="slide1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png"/><Relationship Id="rId7" Type="http://schemas.openxmlformats.org/officeDocument/2006/relationships/diagramQuickStyle" Target="../diagrams/quickStyle3.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4.png"/><Relationship Id="rId9" Type="http://schemas.microsoft.com/office/2007/relationships/diagramDrawing" Target="../diagrams/drawing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hyperlink" Target="https://dl.acm.org/author/Foysal%2C+Md" TargetMode="External"/><Relationship Id="rId3" Type="http://schemas.openxmlformats.org/officeDocument/2006/relationships/image" Target="../media/image3.png"/><Relationship Id="rId7" Type="http://schemas.openxmlformats.org/officeDocument/2006/relationships/hyperlink" Target="https://dl.acm.org/author/Karim%2C+Md+Ebtidaul" TargetMode="Externa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4.png"/><Relationship Id="rId9" Type="http://schemas.openxmlformats.org/officeDocument/2006/relationships/hyperlink" Target="https://dl.acm.org/author/Das%2C+Sunanda"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jpe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reddit.com/r/worldnews?hl"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7.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FD2B30-A98A-A743-BAA7-269C283C7284}"/>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C3DFE53F-2FA8-6D4B-9D7E-978DA5DC06C5}"/>
              </a:ext>
            </a:extLst>
          </p:cNvPr>
          <p:cNvSpPr/>
          <p:nvPr/>
        </p:nvSpPr>
        <p:spPr>
          <a:xfrm>
            <a:off x="8172940" y="4044142"/>
            <a:ext cx="3940233" cy="2813858"/>
          </a:xfrm>
          <a:prstGeom prst="rect">
            <a:avLst/>
          </a:prstGeom>
          <a:solidFill>
            <a:srgbClr val="00254D">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3E60DB0-D3B1-384F-A314-BCD2A3604935}"/>
              </a:ext>
            </a:extLst>
          </p:cNvPr>
          <p:cNvSpPr txBox="1"/>
          <p:nvPr/>
        </p:nvSpPr>
        <p:spPr>
          <a:xfrm>
            <a:off x="7937268" y="4278450"/>
            <a:ext cx="4411576" cy="1754326"/>
          </a:xfrm>
          <a:prstGeom prst="rect">
            <a:avLst/>
          </a:prstGeom>
          <a:noFill/>
        </p:spPr>
        <p:txBody>
          <a:bodyPr wrap="square" rtlCol="0">
            <a:spAutoFit/>
          </a:bodyPr>
          <a:lstStyle/>
          <a:p>
            <a:pPr algn="ctr"/>
            <a:r>
              <a:rPr lang="en-US" sz="3600" b="1" dirty="0">
                <a:solidFill>
                  <a:schemeClr val="bg1"/>
                </a:solidFill>
                <a:latin typeface="Candara" panose="020E0502030303020204" pitchFamily="34" charset="0"/>
              </a:rPr>
              <a:t>Stock Price Prediction using News Headlines</a:t>
            </a:r>
          </a:p>
        </p:txBody>
      </p:sp>
      <p:sp>
        <p:nvSpPr>
          <p:cNvPr id="8" name="Rectangle 7">
            <a:extLst>
              <a:ext uri="{FF2B5EF4-FFF2-40B4-BE49-F238E27FC236}">
                <a16:creationId xmlns:a16="http://schemas.microsoft.com/office/drawing/2014/main" id="{70AC78E4-E41E-484B-BAB3-7FACC3C330F3}"/>
              </a:ext>
            </a:extLst>
          </p:cNvPr>
          <p:cNvSpPr/>
          <p:nvPr/>
        </p:nvSpPr>
        <p:spPr>
          <a:xfrm>
            <a:off x="8351521" y="5977151"/>
            <a:ext cx="6096000" cy="830997"/>
          </a:xfrm>
          <a:prstGeom prst="rect">
            <a:avLst/>
          </a:prstGeom>
        </p:spPr>
        <p:txBody>
          <a:bodyPr>
            <a:spAutoFit/>
          </a:bodyPr>
          <a:lstStyle/>
          <a:p>
            <a:r>
              <a:rPr lang="en-US" sz="1600" dirty="0">
                <a:solidFill>
                  <a:schemeClr val="bg1"/>
                </a:solidFill>
                <a:latin typeface="Candara" panose="020E0502030303020204" pitchFamily="34" charset="0"/>
              </a:rPr>
              <a:t>Syed Mustafa Hassan</a:t>
            </a:r>
          </a:p>
          <a:p>
            <a:r>
              <a:rPr lang="en-US" sz="1600" dirty="0">
                <a:solidFill>
                  <a:schemeClr val="bg1"/>
                </a:solidFill>
                <a:latin typeface="Candara" panose="020E0502030303020204" pitchFamily="34" charset="0"/>
              </a:rPr>
              <a:t>Alok Mishra</a:t>
            </a:r>
          </a:p>
          <a:p>
            <a:r>
              <a:rPr lang="en-US" sz="1600" dirty="0">
                <a:solidFill>
                  <a:schemeClr val="bg1"/>
                </a:solidFill>
                <a:latin typeface="Candara" panose="020E0502030303020204" pitchFamily="34" charset="0"/>
              </a:rPr>
              <a:t>Juhi Chadha</a:t>
            </a:r>
          </a:p>
        </p:txBody>
      </p:sp>
    </p:spTree>
    <p:extLst>
      <p:ext uri="{BB962C8B-B14F-4D97-AF65-F5344CB8AC3E}">
        <p14:creationId xmlns:p14="http://schemas.microsoft.com/office/powerpoint/2010/main" val="2300632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93797FD-7F0A-483E-966E-7FE88F8D8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9" name="Picture 8">
              <a:extLst>
                <a:ext uri="{FF2B5EF4-FFF2-40B4-BE49-F238E27FC236}">
                  <a16:creationId xmlns:a16="http://schemas.microsoft.com/office/drawing/2014/main" id="{94299858-315B-4242-A342-32FD05E4DEE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5783D501-1479-4FE1-A62C-B9C862498C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1" name="Picture 10">
              <a:extLst>
                <a:ext uri="{FF2B5EF4-FFF2-40B4-BE49-F238E27FC236}">
                  <a16:creationId xmlns:a16="http://schemas.microsoft.com/office/drawing/2014/main" id="{C53C2CCF-3504-410A-A978-9BCC7D295A0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2" name="Picture 11">
              <a:extLst>
                <a:ext uri="{FF2B5EF4-FFF2-40B4-BE49-F238E27FC236}">
                  <a16:creationId xmlns:a16="http://schemas.microsoft.com/office/drawing/2014/main" id="{444AA77E-0BD7-413F-9123-2CDF296BAD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4" name="Straight Connector 13">
            <a:extLst>
              <a:ext uri="{FF2B5EF4-FFF2-40B4-BE49-F238E27FC236}">
                <a16:creationId xmlns:a16="http://schemas.microsoft.com/office/drawing/2014/main" id="{DDB3BAEE-5BE4-4B17-A2DA-B334759C4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2F6A37AC-4B2E-20D5-BD05-65BF9A63467A}"/>
              </a:ext>
            </a:extLst>
          </p:cNvPr>
          <p:cNvSpPr/>
          <p:nvPr/>
        </p:nvSpPr>
        <p:spPr>
          <a:xfrm>
            <a:off x="1295402" y="982132"/>
            <a:ext cx="9601196" cy="1303867"/>
          </a:xfrm>
          <a:prstGeom prst="rect">
            <a:avLst/>
          </a:prstGeom>
        </p:spPr>
        <p:txBody>
          <a:bodyPr vert="horz" lIns="91440" tIns="45720" rIns="91440" bIns="45720" rtlCol="0" anchor="ctr">
            <a:normAutofit/>
          </a:bodyPr>
          <a:lstStyle/>
          <a:p>
            <a:pPr algn="ctr" defTabSz="457200">
              <a:spcBef>
                <a:spcPct val="0"/>
              </a:spcBef>
              <a:spcAft>
                <a:spcPts val="600"/>
              </a:spcAft>
            </a:pPr>
            <a:r>
              <a:rPr lang="en-US" sz="4400" b="1">
                <a:ln w="3175" cmpd="sng">
                  <a:noFill/>
                </a:ln>
                <a:solidFill>
                  <a:srgbClr val="262626"/>
                </a:solidFill>
                <a:latin typeface="+mj-lt"/>
                <a:ea typeface="+mj-ea"/>
                <a:cs typeface="+mj-cs"/>
              </a:rPr>
              <a:t>Model Performance Evaluation Metrics</a:t>
            </a:r>
          </a:p>
        </p:txBody>
      </p:sp>
      <p:graphicFrame>
        <p:nvGraphicFramePr>
          <p:cNvPr id="3" name="Diagram 2">
            <a:extLst>
              <a:ext uri="{FF2B5EF4-FFF2-40B4-BE49-F238E27FC236}">
                <a16:creationId xmlns:a16="http://schemas.microsoft.com/office/drawing/2014/main" id="{590A5BE2-9A72-21D1-8C01-6C5AE59D585B}"/>
              </a:ext>
            </a:extLst>
          </p:cNvPr>
          <p:cNvGraphicFramePr/>
          <p:nvPr>
            <p:extLst>
              <p:ext uri="{D42A27DB-BD31-4B8C-83A1-F6EECF244321}">
                <p14:modId xmlns:p14="http://schemas.microsoft.com/office/powerpoint/2010/main" val="2622098810"/>
              </p:ext>
            </p:extLst>
          </p:nvPr>
        </p:nvGraphicFramePr>
        <p:xfrm>
          <a:off x="1475704" y="2829758"/>
          <a:ext cx="9601197" cy="287488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510760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3079" name="Group 3078">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3080" name="Picture 3079">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081" name="Rectangle 3080">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3082" name="Picture 3081">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3083" name="Picture 3082">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3085" name="Straight Connector 3084">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3087" name="Rectangle 3086">
            <a:extLst>
              <a:ext uri="{FF2B5EF4-FFF2-40B4-BE49-F238E27FC236}">
                <a16:creationId xmlns:a16="http://schemas.microsoft.com/office/drawing/2014/main" id="{1755C732-3264-4614-8316-41F7548371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89" name="Group 3088">
            <a:extLst>
              <a:ext uri="{FF2B5EF4-FFF2-40B4-BE49-F238E27FC236}">
                <a16:creationId xmlns:a16="http://schemas.microsoft.com/office/drawing/2014/main" id="{59C7C6ED-4EA1-4532-A820-59A8ADEEE0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3090" name="Picture 3089">
              <a:extLst>
                <a:ext uri="{FF2B5EF4-FFF2-40B4-BE49-F238E27FC236}">
                  <a16:creationId xmlns:a16="http://schemas.microsoft.com/office/drawing/2014/main" id="{3A197BB7-B689-4B37-8BE2-FC23F6ED649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091" name="Rectangle 3090">
              <a:extLst>
                <a:ext uri="{FF2B5EF4-FFF2-40B4-BE49-F238E27FC236}">
                  <a16:creationId xmlns:a16="http://schemas.microsoft.com/office/drawing/2014/main" id="{E93E4556-7891-471E-B9B7-A38508C759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092" name="Picture 3091">
              <a:extLst>
                <a:ext uri="{FF2B5EF4-FFF2-40B4-BE49-F238E27FC236}">
                  <a16:creationId xmlns:a16="http://schemas.microsoft.com/office/drawing/2014/main" id="{6F9C6176-D87B-4D8F-8BC3-FE6DF55C4ED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093" name="Picture 3092">
              <a:extLst>
                <a:ext uri="{FF2B5EF4-FFF2-40B4-BE49-F238E27FC236}">
                  <a16:creationId xmlns:a16="http://schemas.microsoft.com/office/drawing/2014/main" id="{B838BA48-DDFB-46B3-9EF6-031C91D279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Rectangle 1">
            <a:extLst>
              <a:ext uri="{FF2B5EF4-FFF2-40B4-BE49-F238E27FC236}">
                <a16:creationId xmlns:a16="http://schemas.microsoft.com/office/drawing/2014/main" id="{A9447AEA-EC60-A479-4AEF-6906B687FFE2}"/>
              </a:ext>
            </a:extLst>
          </p:cNvPr>
          <p:cNvSpPr/>
          <p:nvPr/>
        </p:nvSpPr>
        <p:spPr>
          <a:xfrm>
            <a:off x="1102619" y="4404852"/>
            <a:ext cx="9989677" cy="1054745"/>
          </a:xfrm>
          <a:prstGeom prst="rect">
            <a:avLst/>
          </a:prstGeom>
        </p:spPr>
        <p:txBody>
          <a:bodyPr vert="horz" lIns="91440" tIns="45720" rIns="91440" bIns="45720" rtlCol="0" anchor="b">
            <a:normAutofit fontScale="70000" lnSpcReduction="20000"/>
          </a:bodyPr>
          <a:lstStyle/>
          <a:p>
            <a:pPr algn="ctr" defTabSz="457200">
              <a:spcBef>
                <a:spcPct val="0"/>
              </a:spcBef>
              <a:spcAft>
                <a:spcPts val="600"/>
              </a:spcAft>
            </a:pPr>
            <a:r>
              <a:rPr lang="en-US" sz="5400" b="1" dirty="0">
                <a:ln w="3175" cmpd="sng">
                  <a:noFill/>
                </a:ln>
                <a:solidFill>
                  <a:srgbClr val="262626"/>
                </a:solidFill>
                <a:latin typeface="+mj-lt"/>
                <a:ea typeface="+mj-ea"/>
                <a:cs typeface="+mj-cs"/>
              </a:rPr>
              <a:t>CNN, RNN: LSTM and GRU – High Level Architecture</a:t>
            </a:r>
          </a:p>
        </p:txBody>
      </p:sp>
      <p:sp>
        <p:nvSpPr>
          <p:cNvPr id="3095" name="Rectangle 3094">
            <a:extLst>
              <a:ext uri="{FF2B5EF4-FFF2-40B4-BE49-F238E27FC236}">
                <a16:creationId xmlns:a16="http://schemas.microsoft.com/office/drawing/2014/main" id="{4AD786D6-2C42-45AF-888B-F2038C4D0A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9999652" cy="3128346"/>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82FA3FB3-15C3-A70B-A684-659D8E54DA72}"/>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2018367" y="1410207"/>
            <a:ext cx="8161628" cy="2455875"/>
          </a:xfrm>
          <a:prstGeom prst="rect">
            <a:avLst/>
          </a:prstGeom>
          <a:noFill/>
          <a:extLst>
            <a:ext uri="{909E8E84-426E-40DD-AFC4-6F175D3DCCD1}">
              <a14:hiddenFill xmlns:a14="http://schemas.microsoft.com/office/drawing/2010/main">
                <a:solidFill>
                  <a:srgbClr val="FFFFFF"/>
                </a:solidFill>
              </a14:hiddenFill>
            </a:ext>
          </a:extLst>
        </p:spPr>
      </p:pic>
      <p:cxnSp>
        <p:nvCxnSpPr>
          <p:cNvPr id="3097" name="Straight Connector 3096">
            <a:extLst>
              <a:ext uri="{FF2B5EF4-FFF2-40B4-BE49-F238E27FC236}">
                <a16:creationId xmlns:a16="http://schemas.microsoft.com/office/drawing/2014/main" id="{B8D6659D-FA60-4C6D-A9F6-063E294AA15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8448" y="5501254"/>
            <a:ext cx="9603727"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Action Button: Get Information 3">
            <a:hlinkClick r:id="rId8" action="ppaction://hlinksldjump" highlightClick="1"/>
            <a:extLst>
              <a:ext uri="{FF2B5EF4-FFF2-40B4-BE49-F238E27FC236}">
                <a16:creationId xmlns:a16="http://schemas.microsoft.com/office/drawing/2014/main" id="{B0EAC34D-A30A-9FA7-6E9B-3DF37DBC9F35}"/>
              </a:ext>
            </a:extLst>
          </p:cNvPr>
          <p:cNvSpPr/>
          <p:nvPr/>
        </p:nvSpPr>
        <p:spPr>
          <a:xfrm>
            <a:off x="5471023" y="1177819"/>
            <a:ext cx="986928" cy="521594"/>
          </a:xfrm>
          <a:prstGeom prst="actionButtonInform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ction Button: Get Information 4">
            <a:hlinkClick r:id="rId9" action="ppaction://hlinksldjump" highlightClick="1"/>
            <a:extLst>
              <a:ext uri="{FF2B5EF4-FFF2-40B4-BE49-F238E27FC236}">
                <a16:creationId xmlns:a16="http://schemas.microsoft.com/office/drawing/2014/main" id="{A15BD677-061A-E2BD-EDFA-8198A4BFC18C}"/>
              </a:ext>
            </a:extLst>
          </p:cNvPr>
          <p:cNvSpPr/>
          <p:nvPr/>
        </p:nvSpPr>
        <p:spPr>
          <a:xfrm>
            <a:off x="8052298" y="1187801"/>
            <a:ext cx="986928" cy="521594"/>
          </a:xfrm>
          <a:prstGeom prst="actionButtonInform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ction Button: Get Information 5">
            <a:hlinkClick r:id="rId10" action="ppaction://hlinksldjump" highlightClick="1"/>
            <a:extLst>
              <a:ext uri="{FF2B5EF4-FFF2-40B4-BE49-F238E27FC236}">
                <a16:creationId xmlns:a16="http://schemas.microsoft.com/office/drawing/2014/main" id="{19064D19-D85E-42B0-58B7-5A5327A28949}"/>
              </a:ext>
            </a:extLst>
          </p:cNvPr>
          <p:cNvSpPr/>
          <p:nvPr/>
        </p:nvSpPr>
        <p:spPr>
          <a:xfrm>
            <a:off x="3109764" y="1168294"/>
            <a:ext cx="986928" cy="521594"/>
          </a:xfrm>
          <a:prstGeom prst="actionButtonInform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031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055" name="Group 2054">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2056" name="Picture 2055">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57" name="Rectangle 2056">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2058" name="Picture 2057">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59" name="Picture 2058">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2061" name="Straight Connector 2060">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2063" name="Rectangle 2062">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2065" name="Group 2064">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066" name="Picture 2065">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67" name="Rectangle 2066">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068" name="Picture 2067">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069" name="Picture 2068">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Rectangle 1">
            <a:extLst>
              <a:ext uri="{FF2B5EF4-FFF2-40B4-BE49-F238E27FC236}">
                <a16:creationId xmlns:a16="http://schemas.microsoft.com/office/drawing/2014/main" id="{A9447AEA-EC60-A479-4AEF-6906B687FFE2}"/>
              </a:ext>
            </a:extLst>
          </p:cNvPr>
          <p:cNvSpPr/>
          <p:nvPr/>
        </p:nvSpPr>
        <p:spPr>
          <a:xfrm>
            <a:off x="542795" y="2285933"/>
            <a:ext cx="4094017" cy="1920184"/>
          </a:xfrm>
          <a:prstGeom prst="rect">
            <a:avLst/>
          </a:prstGeom>
        </p:spPr>
        <p:txBody>
          <a:bodyPr vert="horz" lIns="91440" tIns="45720" rIns="91440" bIns="45720" rtlCol="0" anchor="b">
            <a:normAutofit lnSpcReduction="10000"/>
          </a:bodyPr>
          <a:lstStyle/>
          <a:p>
            <a:pPr algn="ctr" defTabSz="457200">
              <a:spcBef>
                <a:spcPct val="0"/>
              </a:spcBef>
              <a:spcAft>
                <a:spcPts val="600"/>
              </a:spcAft>
            </a:pPr>
            <a:r>
              <a:rPr lang="en-US" sz="4000" b="1" dirty="0">
                <a:ln w="3175" cmpd="sng">
                  <a:noFill/>
                </a:ln>
                <a:solidFill>
                  <a:srgbClr val="262626"/>
                </a:solidFill>
                <a:latin typeface="+mj-lt"/>
                <a:ea typeface="+mj-ea"/>
                <a:cs typeface="+mj-cs"/>
              </a:rPr>
              <a:t>CNN – High Level Architecture</a:t>
            </a:r>
          </a:p>
        </p:txBody>
      </p:sp>
      <p:sp>
        <p:nvSpPr>
          <p:cNvPr id="4" name="Action Button: Return 3">
            <a:hlinkClick r:id="" action="ppaction://hlinkshowjump?jump=lastslideviewed" highlightClick="1"/>
            <a:extLst>
              <a:ext uri="{FF2B5EF4-FFF2-40B4-BE49-F238E27FC236}">
                <a16:creationId xmlns:a16="http://schemas.microsoft.com/office/drawing/2014/main" id="{59963837-382B-560E-3847-E1B6C750B5DC}"/>
              </a:ext>
            </a:extLst>
          </p:cNvPr>
          <p:cNvSpPr/>
          <p:nvPr/>
        </p:nvSpPr>
        <p:spPr>
          <a:xfrm>
            <a:off x="10448925" y="5600700"/>
            <a:ext cx="1123950" cy="63817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8EA556A-695A-BC68-7890-C36E34C43ED5}"/>
              </a:ext>
            </a:extLst>
          </p:cNvPr>
          <p:cNvSpPr txBox="1"/>
          <p:nvPr/>
        </p:nvSpPr>
        <p:spPr>
          <a:xfrm>
            <a:off x="665161" y="4518985"/>
            <a:ext cx="3246727"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a:t>1 D Convolutional Neural Networks used as baseline model</a:t>
            </a:r>
          </a:p>
        </p:txBody>
      </p:sp>
      <p:pic>
        <p:nvPicPr>
          <p:cNvPr id="7" name="Picture 6">
            <a:extLst>
              <a:ext uri="{FF2B5EF4-FFF2-40B4-BE49-F238E27FC236}">
                <a16:creationId xmlns:a16="http://schemas.microsoft.com/office/drawing/2014/main" id="{AF6A8D94-3BB0-B94D-8B65-CA5BE6F3A3D5}"/>
              </a:ext>
            </a:extLst>
          </p:cNvPr>
          <p:cNvPicPr>
            <a:picLocks noChangeAspect="1"/>
          </p:cNvPicPr>
          <p:nvPr/>
        </p:nvPicPr>
        <p:blipFill>
          <a:blip r:embed="rId7"/>
          <a:stretch>
            <a:fillRect/>
          </a:stretch>
        </p:blipFill>
        <p:spPr>
          <a:xfrm>
            <a:off x="4868121" y="1745357"/>
            <a:ext cx="5397500" cy="3365500"/>
          </a:xfrm>
          <a:prstGeom prst="rect">
            <a:avLst/>
          </a:prstGeom>
        </p:spPr>
      </p:pic>
    </p:spTree>
    <p:extLst>
      <p:ext uri="{BB962C8B-B14F-4D97-AF65-F5344CB8AC3E}">
        <p14:creationId xmlns:p14="http://schemas.microsoft.com/office/powerpoint/2010/main" val="3568640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055" name="Group 2054">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2056" name="Picture 2055">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57" name="Rectangle 2056">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2058" name="Picture 2057">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59" name="Picture 2058">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2061" name="Straight Connector 2060">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2063" name="Rectangle 2062">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2065" name="Group 2064">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2066" name="Picture 2065">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67" name="Rectangle 2066">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068" name="Picture 2067">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069" name="Picture 2068">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Rectangle 1">
            <a:extLst>
              <a:ext uri="{FF2B5EF4-FFF2-40B4-BE49-F238E27FC236}">
                <a16:creationId xmlns:a16="http://schemas.microsoft.com/office/drawing/2014/main" id="{A9447AEA-EC60-A479-4AEF-6906B687FFE2}"/>
              </a:ext>
            </a:extLst>
          </p:cNvPr>
          <p:cNvSpPr/>
          <p:nvPr/>
        </p:nvSpPr>
        <p:spPr>
          <a:xfrm>
            <a:off x="620574" y="2171296"/>
            <a:ext cx="2894152" cy="1952625"/>
          </a:xfrm>
          <a:prstGeom prst="rect">
            <a:avLst/>
          </a:prstGeom>
        </p:spPr>
        <p:txBody>
          <a:bodyPr vert="horz" lIns="91440" tIns="45720" rIns="91440" bIns="45720" rtlCol="0" anchor="b">
            <a:normAutofit/>
          </a:bodyPr>
          <a:lstStyle/>
          <a:p>
            <a:pPr algn="ctr" defTabSz="457200">
              <a:spcBef>
                <a:spcPct val="0"/>
              </a:spcBef>
              <a:spcAft>
                <a:spcPts val="600"/>
              </a:spcAft>
            </a:pPr>
            <a:r>
              <a:rPr lang="en-US" sz="4000" b="1" dirty="0">
                <a:ln w="3175" cmpd="sng">
                  <a:noFill/>
                </a:ln>
                <a:solidFill>
                  <a:srgbClr val="262626"/>
                </a:solidFill>
                <a:latin typeface="+mj-lt"/>
                <a:ea typeface="+mj-ea"/>
                <a:cs typeface="+mj-cs"/>
              </a:rPr>
              <a:t>LSTM – High Level Architecture</a:t>
            </a:r>
          </a:p>
        </p:txBody>
      </p:sp>
      <p:pic>
        <p:nvPicPr>
          <p:cNvPr id="2050" name="Picture 2">
            <a:extLst>
              <a:ext uri="{FF2B5EF4-FFF2-40B4-BE49-F238E27FC236}">
                <a16:creationId xmlns:a16="http://schemas.microsoft.com/office/drawing/2014/main" id="{152ECF77-02DE-6B6B-3210-3117FDD96062}"/>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612757" y="866780"/>
            <a:ext cx="7955495" cy="4489171"/>
          </a:xfrm>
          <a:prstGeom prst="rect">
            <a:avLst/>
          </a:prstGeom>
          <a:noFill/>
          <a:ln w="57150" cmpd="thickThin">
            <a:solidFill>
              <a:srgbClr val="7F7F7F"/>
            </a:solidFill>
            <a:miter lim="800000"/>
          </a:ln>
          <a:extLst>
            <a:ext uri="{909E8E84-426E-40DD-AFC4-6F175D3DCCD1}">
              <a14:hiddenFill xmlns:a14="http://schemas.microsoft.com/office/drawing/2010/main">
                <a:solidFill>
                  <a:srgbClr val="FFFFFF"/>
                </a:solidFill>
              </a14:hiddenFill>
            </a:ext>
          </a:extLst>
        </p:spPr>
      </p:pic>
      <p:sp>
        <p:nvSpPr>
          <p:cNvPr id="4" name="Action Button: Return 3">
            <a:hlinkClick r:id="" action="ppaction://hlinkshowjump?jump=lastslideviewed" highlightClick="1"/>
            <a:extLst>
              <a:ext uri="{FF2B5EF4-FFF2-40B4-BE49-F238E27FC236}">
                <a16:creationId xmlns:a16="http://schemas.microsoft.com/office/drawing/2014/main" id="{59963837-382B-560E-3847-E1B6C750B5DC}"/>
              </a:ext>
            </a:extLst>
          </p:cNvPr>
          <p:cNvSpPr/>
          <p:nvPr/>
        </p:nvSpPr>
        <p:spPr>
          <a:xfrm>
            <a:off x="10448925" y="5600700"/>
            <a:ext cx="1123950" cy="63817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7527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4126" name="Group 4125">
            <a:extLst>
              <a:ext uri="{FF2B5EF4-FFF2-40B4-BE49-F238E27FC236}">
                <a16:creationId xmlns:a16="http://schemas.microsoft.com/office/drawing/2014/main" id="{749C117F-F390-437B-ADB0-57E87EFF34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4127" name="Picture 4126">
              <a:extLst>
                <a:ext uri="{FF2B5EF4-FFF2-40B4-BE49-F238E27FC236}">
                  <a16:creationId xmlns:a16="http://schemas.microsoft.com/office/drawing/2014/main" id="{A7EF42F8-2417-49A6-95CE-DE9503B0AA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28" name="Rectangle 4127">
              <a:extLst>
                <a:ext uri="{FF2B5EF4-FFF2-40B4-BE49-F238E27FC236}">
                  <a16:creationId xmlns:a16="http://schemas.microsoft.com/office/drawing/2014/main" id="{AC6F623B-2003-4AED-B02F-541A150EC1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4129" name="Picture 4128">
              <a:extLst>
                <a:ext uri="{FF2B5EF4-FFF2-40B4-BE49-F238E27FC236}">
                  <a16:creationId xmlns:a16="http://schemas.microsoft.com/office/drawing/2014/main" id="{CD11837A-4F3D-419F-ACE2-E80B1EA2846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4130" name="Picture 4129">
              <a:extLst>
                <a:ext uri="{FF2B5EF4-FFF2-40B4-BE49-F238E27FC236}">
                  <a16:creationId xmlns:a16="http://schemas.microsoft.com/office/drawing/2014/main" id="{B9411D1A-7E2C-4A36-BE32-BF7A8E13072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4132" name="Straight Connector 4131">
            <a:extLst>
              <a:ext uri="{FF2B5EF4-FFF2-40B4-BE49-F238E27FC236}">
                <a16:creationId xmlns:a16="http://schemas.microsoft.com/office/drawing/2014/main" id="{20742BC3-654B-4E41-9A6A-73A42E4776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p:nvSpPr>
          <p:cNvPr id="4134" name="Rectangle 4133">
            <a:extLst>
              <a:ext uri="{FF2B5EF4-FFF2-40B4-BE49-F238E27FC236}">
                <a16:creationId xmlns:a16="http://schemas.microsoft.com/office/drawing/2014/main" id="{9401732C-37EE-4B98-A709-9530173F3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grpSp>
        <p:nvGrpSpPr>
          <p:cNvPr id="4136" name="Group 4135">
            <a:extLst>
              <a:ext uri="{FF2B5EF4-FFF2-40B4-BE49-F238E27FC236}">
                <a16:creationId xmlns:a16="http://schemas.microsoft.com/office/drawing/2014/main" id="{654E48C8-2A00-4C54-BC9C-B18EE49E9C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86"/>
            <a:ext cx="12229962" cy="6856214"/>
            <a:chOff x="-15736" y="0"/>
            <a:chExt cx="12229962" cy="6856214"/>
          </a:xfrm>
        </p:grpSpPr>
        <p:pic>
          <p:nvPicPr>
            <p:cNvPr id="4137" name="Picture 4136">
              <a:extLst>
                <a:ext uri="{FF2B5EF4-FFF2-40B4-BE49-F238E27FC236}">
                  <a16:creationId xmlns:a16="http://schemas.microsoft.com/office/drawing/2014/main" id="{CE0A0544-8F52-43F0-AC3E-DF683908B56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138" name="Rectangle 4137">
              <a:extLst>
                <a:ext uri="{FF2B5EF4-FFF2-40B4-BE49-F238E27FC236}">
                  <a16:creationId xmlns:a16="http://schemas.microsoft.com/office/drawing/2014/main" id="{2F4057D3-A680-4443-9E51-ED920A691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4139" name="Picture 4138">
              <a:extLst>
                <a:ext uri="{FF2B5EF4-FFF2-40B4-BE49-F238E27FC236}">
                  <a16:creationId xmlns:a16="http://schemas.microsoft.com/office/drawing/2014/main" id="{2F6853A4-7B38-4FDE-B024-AE8BA71E738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140" name="Picture 4139">
              <a:extLst>
                <a:ext uri="{FF2B5EF4-FFF2-40B4-BE49-F238E27FC236}">
                  <a16:creationId xmlns:a16="http://schemas.microsoft.com/office/drawing/2014/main" id="{86ADF4DB-4290-4441-8F8E-04152FE6063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Rectangle 1">
            <a:extLst>
              <a:ext uri="{FF2B5EF4-FFF2-40B4-BE49-F238E27FC236}">
                <a16:creationId xmlns:a16="http://schemas.microsoft.com/office/drawing/2014/main" id="{A9447AEA-EC60-A479-4AEF-6906B687FFE2}"/>
              </a:ext>
            </a:extLst>
          </p:cNvPr>
          <p:cNvSpPr/>
          <p:nvPr/>
        </p:nvSpPr>
        <p:spPr>
          <a:xfrm>
            <a:off x="777240" y="982132"/>
            <a:ext cx="3513793" cy="2823880"/>
          </a:xfrm>
          <a:prstGeom prst="rect">
            <a:avLst/>
          </a:prstGeom>
        </p:spPr>
        <p:txBody>
          <a:bodyPr vert="horz" lIns="91440" tIns="45720" rIns="91440" bIns="45720" rtlCol="0" anchor="b">
            <a:normAutofit/>
          </a:bodyPr>
          <a:lstStyle/>
          <a:p>
            <a:pPr algn="ctr" defTabSz="457200">
              <a:spcBef>
                <a:spcPct val="0"/>
              </a:spcBef>
              <a:spcAft>
                <a:spcPts val="600"/>
              </a:spcAft>
            </a:pPr>
            <a:r>
              <a:rPr lang="en-US" sz="4800" b="1" dirty="0">
                <a:ln w="3175" cmpd="sng">
                  <a:noFill/>
                </a:ln>
                <a:solidFill>
                  <a:srgbClr val="262626"/>
                </a:solidFill>
                <a:latin typeface="+mj-lt"/>
                <a:ea typeface="+mj-ea"/>
                <a:cs typeface="+mj-cs"/>
              </a:rPr>
              <a:t>GRU – High Level Architecture</a:t>
            </a:r>
          </a:p>
        </p:txBody>
      </p:sp>
      <p:pic>
        <p:nvPicPr>
          <p:cNvPr id="4098" name="Picture 2">
            <a:extLst>
              <a:ext uri="{FF2B5EF4-FFF2-40B4-BE49-F238E27FC236}">
                <a16:creationId xmlns:a16="http://schemas.microsoft.com/office/drawing/2014/main" id="{6D2BCA14-CEAC-C17F-C651-7C61DA2B1F3A}"/>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4883309" y="646005"/>
            <a:ext cx="6643827" cy="5564203"/>
          </a:xfrm>
          <a:prstGeom prst="rect">
            <a:avLst/>
          </a:prstGeom>
          <a:noFill/>
          <a:ln w="57150" cmpd="thickThin">
            <a:solidFill>
              <a:srgbClr val="7F7F7F"/>
            </a:solidFill>
            <a:miter lim="800000"/>
          </a:ln>
          <a:extLst>
            <a:ext uri="{909E8E84-426E-40DD-AFC4-6F175D3DCCD1}">
              <a14:hiddenFill xmlns:a14="http://schemas.microsoft.com/office/drawing/2010/main">
                <a:solidFill>
                  <a:srgbClr val="FFFFFF"/>
                </a:solidFill>
              </a14:hiddenFill>
            </a:ext>
          </a:extLst>
        </p:spPr>
      </p:pic>
      <p:sp>
        <p:nvSpPr>
          <p:cNvPr id="4" name="Action Button: Return 3">
            <a:hlinkClick r:id="" action="ppaction://hlinkshowjump?jump=lastslideviewed" highlightClick="1"/>
            <a:extLst>
              <a:ext uri="{FF2B5EF4-FFF2-40B4-BE49-F238E27FC236}">
                <a16:creationId xmlns:a16="http://schemas.microsoft.com/office/drawing/2014/main" id="{59963837-382B-560E-3847-E1B6C750B5DC}"/>
              </a:ext>
            </a:extLst>
          </p:cNvPr>
          <p:cNvSpPr/>
          <p:nvPr/>
        </p:nvSpPr>
        <p:spPr>
          <a:xfrm>
            <a:off x="624977" y="5595938"/>
            <a:ext cx="1123950" cy="638175"/>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3954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EB4B82D-A989-40D8-A457-F1D9C0345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14E99EC7-4ECA-46FD-A4EE-C28A8AC673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5736" y="28937"/>
            <a:ext cx="12188825" cy="6856214"/>
          </a:xfrm>
          <a:prstGeom prst="rect">
            <a:avLst/>
          </a:prstGeom>
        </p:spPr>
      </p:pic>
      <p:grpSp>
        <p:nvGrpSpPr>
          <p:cNvPr id="18" name="Group 17">
            <a:extLst>
              <a:ext uri="{FF2B5EF4-FFF2-40B4-BE49-F238E27FC236}">
                <a16:creationId xmlns:a16="http://schemas.microsoft.com/office/drawing/2014/main" id="{67034349-EB95-4DEC-941A-A5BEB23CC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8956"/>
            <a:ext cx="12234672" cy="658368"/>
            <a:chOff x="-18288" y="3128956"/>
            <a:chExt cx="12234672" cy="658368"/>
          </a:xfrm>
        </p:grpSpPr>
        <p:sp useBgFill="1">
          <p:nvSpPr>
            <p:cNvPr id="19" name="Rounded Rectangle 21">
              <a:extLst>
                <a:ext uri="{FF2B5EF4-FFF2-40B4-BE49-F238E27FC236}">
                  <a16:creationId xmlns:a16="http://schemas.microsoft.com/office/drawing/2014/main" id="{4ED14EF1-39B3-426A-842A-CEA137A65D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0" name="Picture 19">
              <a:extLst>
                <a:ext uri="{FF2B5EF4-FFF2-40B4-BE49-F238E27FC236}">
                  <a16:creationId xmlns:a16="http://schemas.microsoft.com/office/drawing/2014/main" id="{20BA46E3-54EA-491A-BDC2-C9A945118E5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21" name="Rounded Rectangle 27">
              <a:extLst>
                <a:ext uri="{FF2B5EF4-FFF2-40B4-BE49-F238E27FC236}">
                  <a16:creationId xmlns:a16="http://schemas.microsoft.com/office/drawing/2014/main" id="{BC6C1592-02CC-4EA4-9A0E-7BE7C1ED8B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srgbClr val="171717">
                  <a:alpha val="82745"/>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2" name="Picture 21">
              <a:extLst>
                <a:ext uri="{FF2B5EF4-FFF2-40B4-BE49-F238E27FC236}">
                  <a16:creationId xmlns:a16="http://schemas.microsoft.com/office/drawing/2014/main" id="{367E44A5-FAF8-4D81-90C9-CFD68F1A131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graphicFrame>
        <p:nvGraphicFramePr>
          <p:cNvPr id="2" name="Diagram 1">
            <a:extLst>
              <a:ext uri="{FF2B5EF4-FFF2-40B4-BE49-F238E27FC236}">
                <a16:creationId xmlns:a16="http://schemas.microsoft.com/office/drawing/2014/main" id="{6E2A2323-A98D-15D7-C7FE-3BFE692D120B}"/>
              </a:ext>
            </a:extLst>
          </p:cNvPr>
          <p:cNvGraphicFramePr/>
          <p:nvPr>
            <p:extLst>
              <p:ext uri="{D42A27DB-BD31-4B8C-83A1-F6EECF244321}">
                <p14:modId xmlns:p14="http://schemas.microsoft.com/office/powerpoint/2010/main" val="1191662380"/>
              </p:ext>
            </p:extLst>
          </p:nvPr>
        </p:nvGraphicFramePr>
        <p:xfrm>
          <a:off x="1133780" y="1974529"/>
          <a:ext cx="9897627" cy="300116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Arrow: Right 4">
            <a:extLst>
              <a:ext uri="{FF2B5EF4-FFF2-40B4-BE49-F238E27FC236}">
                <a16:creationId xmlns:a16="http://schemas.microsoft.com/office/drawing/2014/main" id="{0658EAAC-DF02-B61D-7EF8-C0D717EBA1A6}"/>
              </a:ext>
            </a:extLst>
          </p:cNvPr>
          <p:cNvSpPr/>
          <p:nvPr/>
        </p:nvSpPr>
        <p:spPr>
          <a:xfrm rot="21212517">
            <a:off x="1236509" y="4163475"/>
            <a:ext cx="9802799" cy="1345366"/>
          </a:xfrm>
          <a:prstGeom prst="rightArrow">
            <a:avLst/>
          </a:prstGeom>
          <a:solidFill>
            <a:schemeClr val="bg1"/>
          </a:solidFill>
          <a:ln w="38100"/>
        </p:spPr>
        <p:style>
          <a:lnRef idx="2">
            <a:schemeClr val="accent6"/>
          </a:lnRef>
          <a:fillRef idx="1">
            <a:schemeClr val="lt1"/>
          </a:fillRef>
          <a:effectRef idx="0">
            <a:schemeClr val="accent6"/>
          </a:effectRef>
          <a:fontRef idx="minor">
            <a:schemeClr val="dk1"/>
          </a:fontRef>
        </p:style>
        <p:txBody>
          <a:bodyPr rtlCol="0" anchor="ctr"/>
          <a:lstStyle/>
          <a:p>
            <a:pPr algn="ctr" defTabSz="841248">
              <a:spcAft>
                <a:spcPts val="600"/>
              </a:spcAft>
            </a:pPr>
            <a:r>
              <a:rPr lang="en-US" sz="2208" kern="1200">
                <a:solidFill>
                  <a:schemeClr val="dk1"/>
                </a:solidFill>
                <a:latin typeface="+mn-lt"/>
                <a:ea typeface="+mn-ea"/>
                <a:cs typeface="+mn-cs"/>
              </a:rPr>
              <a:t>Progression of Model /What we Learn? and /How we come up with our Best Model? </a:t>
            </a:r>
            <a:endParaRPr lang="en-US" sz="2400"/>
          </a:p>
        </p:txBody>
      </p:sp>
      <p:sp>
        <p:nvSpPr>
          <p:cNvPr id="6" name="Action Button: Get Information 5">
            <a:hlinkClick r:id="" action="ppaction://noaction" highlightClick="1"/>
            <a:extLst>
              <a:ext uri="{FF2B5EF4-FFF2-40B4-BE49-F238E27FC236}">
                <a16:creationId xmlns:a16="http://schemas.microsoft.com/office/drawing/2014/main" id="{22350676-8359-D950-0039-E0B7B0831832}"/>
              </a:ext>
            </a:extLst>
          </p:cNvPr>
          <p:cNvSpPr/>
          <p:nvPr/>
        </p:nvSpPr>
        <p:spPr>
          <a:xfrm>
            <a:off x="2470114" y="2733705"/>
            <a:ext cx="1255713" cy="494270"/>
          </a:xfrm>
          <a:prstGeom prst="actionButtonInform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1248">
              <a:spcAft>
                <a:spcPts val="600"/>
              </a:spcAft>
            </a:pPr>
            <a:r>
              <a:rPr lang="en-US" sz="1656" kern="1200">
                <a:solidFill>
                  <a:schemeClr val="lt1"/>
                </a:solidFill>
                <a:latin typeface="+mn-lt"/>
                <a:ea typeface="+mn-ea"/>
                <a:cs typeface="+mn-cs"/>
              </a:rPr>
              <a:t>CNN</a:t>
            </a:r>
            <a:endParaRPr lang="en-US"/>
          </a:p>
        </p:txBody>
      </p:sp>
      <p:sp>
        <p:nvSpPr>
          <p:cNvPr id="7" name="Action Button: Get Information 6">
            <a:hlinkClick r:id="" action="ppaction://noaction" highlightClick="1"/>
            <a:extLst>
              <a:ext uri="{FF2B5EF4-FFF2-40B4-BE49-F238E27FC236}">
                <a16:creationId xmlns:a16="http://schemas.microsoft.com/office/drawing/2014/main" id="{29F6AC27-DC6A-4062-5DC2-0682F0DED0D8}"/>
              </a:ext>
            </a:extLst>
          </p:cNvPr>
          <p:cNvSpPr/>
          <p:nvPr/>
        </p:nvSpPr>
        <p:spPr>
          <a:xfrm>
            <a:off x="4405847" y="2271370"/>
            <a:ext cx="1255713" cy="494270"/>
          </a:xfrm>
          <a:prstGeom prst="actionButtonInform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1248">
              <a:spcAft>
                <a:spcPts val="600"/>
              </a:spcAft>
            </a:pPr>
            <a:r>
              <a:rPr lang="en-US" sz="1656" kern="1200">
                <a:solidFill>
                  <a:schemeClr val="lt1"/>
                </a:solidFill>
                <a:latin typeface="+mn-lt"/>
                <a:ea typeface="+mn-ea"/>
                <a:cs typeface="+mn-cs"/>
              </a:rPr>
              <a:t>GRU</a:t>
            </a:r>
            <a:endParaRPr lang="en-US"/>
          </a:p>
        </p:txBody>
      </p:sp>
      <p:sp>
        <p:nvSpPr>
          <p:cNvPr id="8" name="Action Button: Get Information 7">
            <a:hlinkClick r:id="" action="ppaction://noaction" highlightClick="1"/>
            <a:extLst>
              <a:ext uri="{FF2B5EF4-FFF2-40B4-BE49-F238E27FC236}">
                <a16:creationId xmlns:a16="http://schemas.microsoft.com/office/drawing/2014/main" id="{E2345E4D-526D-6722-D5FD-5C8944549D9C}"/>
              </a:ext>
            </a:extLst>
          </p:cNvPr>
          <p:cNvSpPr/>
          <p:nvPr/>
        </p:nvSpPr>
        <p:spPr>
          <a:xfrm>
            <a:off x="6317874" y="1740201"/>
            <a:ext cx="1255713" cy="531169"/>
          </a:xfrm>
          <a:prstGeom prst="actionButtonInform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1248">
              <a:spcAft>
                <a:spcPts val="600"/>
              </a:spcAft>
            </a:pPr>
            <a:r>
              <a:rPr lang="en-US" sz="1656" kern="1200" err="1">
                <a:solidFill>
                  <a:schemeClr val="lt1"/>
                </a:solidFill>
                <a:latin typeface="+mn-lt"/>
                <a:ea typeface="+mn-ea"/>
                <a:cs typeface="+mn-cs"/>
              </a:rPr>
              <a:t>BiD</a:t>
            </a:r>
            <a:r>
              <a:rPr lang="en-US" sz="1656" kern="1200">
                <a:solidFill>
                  <a:schemeClr val="lt1"/>
                </a:solidFill>
                <a:latin typeface="+mn-lt"/>
                <a:ea typeface="+mn-ea"/>
                <a:cs typeface="+mn-cs"/>
              </a:rPr>
              <a:t>-LSTM</a:t>
            </a:r>
            <a:endParaRPr lang="en-US"/>
          </a:p>
        </p:txBody>
      </p:sp>
      <p:sp>
        <p:nvSpPr>
          <p:cNvPr id="9" name="Action Button: Get Information 8">
            <a:hlinkClick r:id="" action="ppaction://noaction" highlightClick="1"/>
            <a:extLst>
              <a:ext uri="{FF2B5EF4-FFF2-40B4-BE49-F238E27FC236}">
                <a16:creationId xmlns:a16="http://schemas.microsoft.com/office/drawing/2014/main" id="{BA8AF8DA-8B23-13CA-6F7C-BAD16F3D583A}"/>
              </a:ext>
            </a:extLst>
          </p:cNvPr>
          <p:cNvSpPr/>
          <p:nvPr/>
        </p:nvSpPr>
        <p:spPr>
          <a:xfrm>
            <a:off x="8392226" y="1405247"/>
            <a:ext cx="1255713" cy="494270"/>
          </a:xfrm>
          <a:prstGeom prst="actionButtonInform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1248">
              <a:spcAft>
                <a:spcPts val="600"/>
              </a:spcAft>
            </a:pPr>
            <a:r>
              <a:rPr lang="en-US" sz="1656" kern="1200">
                <a:solidFill>
                  <a:schemeClr val="lt1"/>
                </a:solidFill>
                <a:latin typeface="+mn-lt"/>
                <a:ea typeface="+mn-ea"/>
                <a:cs typeface="+mn-cs"/>
              </a:rPr>
              <a:t>Hybrid</a:t>
            </a:r>
            <a:endParaRPr lang="en-US"/>
          </a:p>
        </p:txBody>
      </p:sp>
    </p:spTree>
    <p:extLst>
      <p:ext uri="{BB962C8B-B14F-4D97-AF65-F5344CB8AC3E}">
        <p14:creationId xmlns:p14="http://schemas.microsoft.com/office/powerpoint/2010/main" val="3130479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4E438EB-25A1-B296-EC32-77142FBDD190}"/>
              </a:ext>
            </a:extLst>
          </p:cNvPr>
          <p:cNvCxnSpPr>
            <a:cxnSpLocks/>
          </p:cNvCxnSpPr>
          <p:nvPr/>
        </p:nvCxnSpPr>
        <p:spPr>
          <a:xfrm>
            <a:off x="6296025" y="609600"/>
            <a:ext cx="0" cy="5617029"/>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4" name="TextBox 3">
            <a:extLst>
              <a:ext uri="{FF2B5EF4-FFF2-40B4-BE49-F238E27FC236}">
                <a16:creationId xmlns:a16="http://schemas.microsoft.com/office/drawing/2014/main" id="{FAF72A67-C7B6-1F00-B90A-CC56C8245400}"/>
              </a:ext>
            </a:extLst>
          </p:cNvPr>
          <p:cNvSpPr txBox="1"/>
          <p:nvPr/>
        </p:nvSpPr>
        <p:spPr>
          <a:xfrm>
            <a:off x="1962150" y="609600"/>
            <a:ext cx="2524124" cy="646331"/>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rtlCol="0" anchor="t">
            <a:spAutoFit/>
          </a:bodyPr>
          <a:lstStyle/>
          <a:p>
            <a:r>
              <a:rPr lang="en-US" dirty="0">
                <a:ln w="0"/>
                <a:effectLst>
                  <a:outerShdw blurRad="38100" dist="19050" dir="2700000" algn="tl" rotWithShape="0">
                    <a:schemeClr val="dk1">
                      <a:alpha val="40000"/>
                    </a:schemeClr>
                  </a:outerShdw>
                </a:effectLst>
                <a:latin typeface="Calibri"/>
                <a:cs typeface="Calibri"/>
              </a:rPr>
              <a:t>1D CNN Snippet of code</a:t>
            </a:r>
          </a:p>
          <a:p>
            <a:pPr algn="ctr"/>
            <a:r>
              <a:rPr lang="en-US" dirty="0">
                <a:ln w="0"/>
                <a:effectLst>
                  <a:outerShdw blurRad="38100" dist="19050" dir="2700000" algn="tl" rotWithShape="0">
                    <a:prstClr val="black">
                      <a:alpha val="40000"/>
                    </a:prstClr>
                  </a:outerShdw>
                </a:effectLst>
                <a:latin typeface="Calibri"/>
                <a:cs typeface="Calibri"/>
              </a:rPr>
              <a:t>Baseline Model</a:t>
            </a:r>
          </a:p>
        </p:txBody>
      </p:sp>
      <p:sp>
        <p:nvSpPr>
          <p:cNvPr id="10" name="TextBox 9">
            <a:extLst>
              <a:ext uri="{FF2B5EF4-FFF2-40B4-BE49-F238E27FC236}">
                <a16:creationId xmlns:a16="http://schemas.microsoft.com/office/drawing/2014/main" id="{F3B2F9B3-C712-6995-1AC6-6E81A48BE67D}"/>
              </a:ext>
            </a:extLst>
          </p:cNvPr>
          <p:cNvSpPr txBox="1"/>
          <p:nvPr/>
        </p:nvSpPr>
        <p:spPr>
          <a:xfrm>
            <a:off x="7124699" y="609600"/>
            <a:ext cx="3105149" cy="369332"/>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rtlCol="0" anchor="t">
            <a:spAutoFit/>
          </a:bodyPr>
          <a:lstStyle>
            <a:defPPr>
              <a:defRPr lang="en-US"/>
            </a:defPPr>
            <a:lvl1pPr>
              <a:defRPr>
                <a:ln w="0"/>
                <a:solidFill>
                  <a:schemeClr val="dk1"/>
                </a:solidFill>
                <a:effectLst>
                  <a:outerShdw blurRad="38100" dist="19050" dir="2700000" algn="tl" rotWithShape="0">
                    <a:schemeClr val="dk1">
                      <a:alpha val="40000"/>
                    </a:scheme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latin typeface="Calibri"/>
                <a:cs typeface="Calibri"/>
              </a:rPr>
              <a:t>1D CNN Model Performance</a:t>
            </a:r>
            <a:endParaRPr lang="en-US" dirty="0">
              <a:effectLst>
                <a:outerShdw blurRad="38100" dist="19050" dir="2700000" algn="tl" rotWithShape="0">
                  <a:prstClr val="black">
                    <a:alpha val="40000"/>
                  </a:prstClr>
                </a:outerShdw>
              </a:effectLst>
              <a:latin typeface="Calibri"/>
              <a:cs typeface="Calibri"/>
            </a:endParaRPr>
          </a:p>
        </p:txBody>
      </p:sp>
      <p:sp>
        <p:nvSpPr>
          <p:cNvPr id="12" name="Action Button: Return 11">
            <a:hlinkClick r:id="" action="ppaction://hlinkshowjump?jump=lastslideviewed" highlightClick="1"/>
            <a:extLst>
              <a:ext uri="{FF2B5EF4-FFF2-40B4-BE49-F238E27FC236}">
                <a16:creationId xmlns:a16="http://schemas.microsoft.com/office/drawing/2014/main" id="{DCFC6EDF-D3F1-89D5-58A2-7C51937861D4}"/>
              </a:ext>
            </a:extLst>
          </p:cNvPr>
          <p:cNvSpPr/>
          <p:nvPr/>
        </p:nvSpPr>
        <p:spPr>
          <a:xfrm>
            <a:off x="10515600" y="5743575"/>
            <a:ext cx="1009649" cy="483054"/>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text, antenna&#10;&#10;Description automatically generated">
            <a:extLst>
              <a:ext uri="{FF2B5EF4-FFF2-40B4-BE49-F238E27FC236}">
                <a16:creationId xmlns:a16="http://schemas.microsoft.com/office/drawing/2014/main" id="{597B9CE1-F44A-FB1D-40BE-001AFA8548F2}"/>
              </a:ext>
            </a:extLst>
          </p:cNvPr>
          <p:cNvPicPr>
            <a:picLocks noChangeAspect="1"/>
          </p:cNvPicPr>
          <p:nvPr/>
        </p:nvPicPr>
        <p:blipFill>
          <a:blip r:embed="rId2"/>
          <a:stretch>
            <a:fillRect/>
          </a:stretch>
        </p:blipFill>
        <p:spPr>
          <a:xfrm>
            <a:off x="6507193" y="1120104"/>
            <a:ext cx="4741652" cy="3582621"/>
          </a:xfrm>
          <a:prstGeom prst="rect">
            <a:avLst/>
          </a:prstGeom>
        </p:spPr>
      </p:pic>
      <p:pic>
        <p:nvPicPr>
          <p:cNvPr id="2" name="Picture 6" descr="A picture containing text&#10;&#10;Description automatically generated">
            <a:extLst>
              <a:ext uri="{FF2B5EF4-FFF2-40B4-BE49-F238E27FC236}">
                <a16:creationId xmlns:a16="http://schemas.microsoft.com/office/drawing/2014/main" id="{4E50C6EB-619A-1700-04A2-A8E58E7BEBBC}"/>
              </a:ext>
            </a:extLst>
          </p:cNvPr>
          <p:cNvPicPr>
            <a:picLocks noChangeAspect="1"/>
          </p:cNvPicPr>
          <p:nvPr/>
        </p:nvPicPr>
        <p:blipFill>
          <a:blip r:embed="rId3"/>
          <a:stretch>
            <a:fillRect/>
          </a:stretch>
        </p:blipFill>
        <p:spPr>
          <a:xfrm>
            <a:off x="6349041" y="4702649"/>
            <a:ext cx="4899805" cy="1032665"/>
          </a:xfrm>
          <a:prstGeom prst="rect">
            <a:avLst/>
          </a:prstGeom>
        </p:spPr>
      </p:pic>
      <p:pic>
        <p:nvPicPr>
          <p:cNvPr id="8" name="Picture 7">
            <a:extLst>
              <a:ext uri="{FF2B5EF4-FFF2-40B4-BE49-F238E27FC236}">
                <a16:creationId xmlns:a16="http://schemas.microsoft.com/office/drawing/2014/main" id="{CFD3ECEA-1F93-6A4D-9765-3B0494752DDC}"/>
              </a:ext>
            </a:extLst>
          </p:cNvPr>
          <p:cNvPicPr>
            <a:picLocks noChangeAspect="1"/>
          </p:cNvPicPr>
          <p:nvPr/>
        </p:nvPicPr>
        <p:blipFill>
          <a:blip r:embed="rId4"/>
          <a:stretch>
            <a:fillRect/>
          </a:stretch>
        </p:blipFill>
        <p:spPr>
          <a:xfrm>
            <a:off x="847602" y="1724733"/>
            <a:ext cx="5237256" cy="3386762"/>
          </a:xfrm>
          <a:prstGeom prst="rect">
            <a:avLst/>
          </a:prstGeom>
        </p:spPr>
      </p:pic>
    </p:spTree>
    <p:extLst>
      <p:ext uri="{BB962C8B-B14F-4D97-AF65-F5344CB8AC3E}">
        <p14:creationId xmlns:p14="http://schemas.microsoft.com/office/powerpoint/2010/main" val="799436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4E438EB-25A1-B296-EC32-77142FBDD190}"/>
              </a:ext>
            </a:extLst>
          </p:cNvPr>
          <p:cNvCxnSpPr>
            <a:cxnSpLocks/>
          </p:cNvCxnSpPr>
          <p:nvPr/>
        </p:nvCxnSpPr>
        <p:spPr>
          <a:xfrm>
            <a:off x="6296025" y="609600"/>
            <a:ext cx="0" cy="5617029"/>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4" name="TextBox 3">
            <a:extLst>
              <a:ext uri="{FF2B5EF4-FFF2-40B4-BE49-F238E27FC236}">
                <a16:creationId xmlns:a16="http://schemas.microsoft.com/office/drawing/2014/main" id="{FAF72A67-C7B6-1F00-B90A-CC56C8245400}"/>
              </a:ext>
            </a:extLst>
          </p:cNvPr>
          <p:cNvSpPr txBox="1"/>
          <p:nvPr/>
        </p:nvSpPr>
        <p:spPr>
          <a:xfrm>
            <a:off x="1559584" y="609600"/>
            <a:ext cx="4076877" cy="369332"/>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rtlCol="0" anchor="t">
            <a:spAutoFit/>
          </a:bodyPr>
          <a:lstStyle/>
          <a:p>
            <a:pPr algn="ctr"/>
            <a:r>
              <a:rPr lang="en-US" dirty="0">
                <a:ln w="0"/>
                <a:effectLst>
                  <a:outerShdw blurRad="38100" dist="19050" dir="2700000" algn="tl" rotWithShape="0">
                    <a:schemeClr val="dk1">
                      <a:alpha val="40000"/>
                    </a:schemeClr>
                  </a:outerShdw>
                </a:effectLst>
                <a:latin typeface="Calibri"/>
                <a:cs typeface="Calibri"/>
              </a:rPr>
              <a:t>Bidirectional LSTM </a:t>
            </a:r>
            <a:r>
              <a:rPr lang="en-US" i="0" dirty="0">
                <a:solidFill>
                  <a:srgbClr val="374151"/>
                </a:solidFill>
                <a:effectLst/>
                <a:latin typeface="Calibri"/>
                <a:cs typeface="Calibri"/>
              </a:rPr>
              <a:t>snippet </a:t>
            </a:r>
            <a:r>
              <a:rPr lang="en-US" dirty="0">
                <a:ln w="0"/>
                <a:effectLst>
                  <a:outerShdw blurRad="38100" dist="19050" dir="2700000" algn="tl" rotWithShape="0">
                    <a:schemeClr val="dk1">
                      <a:alpha val="40000"/>
                    </a:schemeClr>
                  </a:outerShdw>
                </a:effectLst>
                <a:latin typeface="Calibri"/>
                <a:cs typeface="Calibri"/>
              </a:rPr>
              <a:t>of code</a:t>
            </a:r>
            <a:endParaRPr lang="en-US" dirty="0">
              <a:ln w="0"/>
              <a:effectLst>
                <a:outerShdw blurRad="38100" dist="19050" dir="2700000" algn="tl" rotWithShape="0">
                  <a:prstClr val="black">
                    <a:alpha val="40000"/>
                  </a:prstClr>
                </a:outerShdw>
              </a:effectLst>
              <a:latin typeface="Calibri"/>
              <a:cs typeface="Calibri"/>
            </a:endParaRPr>
          </a:p>
        </p:txBody>
      </p:sp>
      <p:sp>
        <p:nvSpPr>
          <p:cNvPr id="10" name="TextBox 9">
            <a:extLst>
              <a:ext uri="{FF2B5EF4-FFF2-40B4-BE49-F238E27FC236}">
                <a16:creationId xmlns:a16="http://schemas.microsoft.com/office/drawing/2014/main" id="{F3B2F9B3-C712-6995-1AC6-6E81A48BE67D}"/>
              </a:ext>
            </a:extLst>
          </p:cNvPr>
          <p:cNvSpPr txBox="1"/>
          <p:nvPr/>
        </p:nvSpPr>
        <p:spPr>
          <a:xfrm>
            <a:off x="6650247" y="609600"/>
            <a:ext cx="4327223" cy="369332"/>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rtlCol="0" anchor="t">
            <a:spAutoFit/>
          </a:bodyPr>
          <a:lstStyle>
            <a:defPPr>
              <a:defRPr lang="en-US"/>
            </a:defPPr>
            <a:lvl1pPr>
              <a:defRPr>
                <a:ln w="0"/>
                <a:solidFill>
                  <a:schemeClr val="dk1"/>
                </a:solidFill>
                <a:effectLst>
                  <a:outerShdw blurRad="38100" dist="19050" dir="2700000" algn="tl" rotWithShape="0">
                    <a:schemeClr val="dk1">
                      <a:alpha val="40000"/>
                    </a:scheme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dirty="0">
                <a:latin typeface="Calibri"/>
                <a:cs typeface="Calibri"/>
              </a:rPr>
              <a:t>Bidirectional LSTM model performance</a:t>
            </a:r>
            <a:endParaRPr lang="en-US" dirty="0">
              <a:solidFill>
                <a:srgbClr val="374151"/>
              </a:solidFill>
              <a:effectLst>
                <a:outerShdw blurRad="38100" dist="19050" dir="2700000" algn="tl" rotWithShape="0">
                  <a:prstClr val="black">
                    <a:alpha val="40000"/>
                  </a:prstClr>
                </a:outerShdw>
              </a:effectLst>
              <a:latin typeface="Calibri"/>
              <a:cs typeface="Calibri"/>
            </a:endParaRPr>
          </a:p>
        </p:txBody>
      </p:sp>
      <p:sp>
        <p:nvSpPr>
          <p:cNvPr id="12" name="Action Button: Return 11">
            <a:hlinkClick r:id="" action="ppaction://hlinkshowjump?jump=lastslideviewed" highlightClick="1"/>
            <a:extLst>
              <a:ext uri="{FF2B5EF4-FFF2-40B4-BE49-F238E27FC236}">
                <a16:creationId xmlns:a16="http://schemas.microsoft.com/office/drawing/2014/main" id="{DCFC6EDF-D3F1-89D5-58A2-7C51937861D4}"/>
              </a:ext>
            </a:extLst>
          </p:cNvPr>
          <p:cNvSpPr/>
          <p:nvPr/>
        </p:nvSpPr>
        <p:spPr>
          <a:xfrm>
            <a:off x="10515600" y="5743575"/>
            <a:ext cx="1009649" cy="483054"/>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Text, letter&#10;&#10;Description automatically generated">
            <a:extLst>
              <a:ext uri="{FF2B5EF4-FFF2-40B4-BE49-F238E27FC236}">
                <a16:creationId xmlns:a16="http://schemas.microsoft.com/office/drawing/2014/main" id="{BDEA813E-BB4F-AB94-5203-B00B9D702751}"/>
              </a:ext>
            </a:extLst>
          </p:cNvPr>
          <p:cNvPicPr>
            <a:picLocks noChangeAspect="1"/>
          </p:cNvPicPr>
          <p:nvPr/>
        </p:nvPicPr>
        <p:blipFill>
          <a:blip r:embed="rId2"/>
          <a:stretch>
            <a:fillRect/>
          </a:stretch>
        </p:blipFill>
        <p:spPr>
          <a:xfrm>
            <a:off x="569343" y="1222388"/>
            <a:ext cx="5733689" cy="4930807"/>
          </a:xfrm>
          <a:prstGeom prst="rect">
            <a:avLst/>
          </a:prstGeom>
        </p:spPr>
      </p:pic>
      <p:pic>
        <p:nvPicPr>
          <p:cNvPr id="5" name="Picture 5" descr="Chart&#10;&#10;Description automatically generated">
            <a:extLst>
              <a:ext uri="{FF2B5EF4-FFF2-40B4-BE49-F238E27FC236}">
                <a16:creationId xmlns:a16="http://schemas.microsoft.com/office/drawing/2014/main" id="{D91DE492-2A02-E8F9-8667-180C25E88B62}"/>
              </a:ext>
            </a:extLst>
          </p:cNvPr>
          <p:cNvPicPr>
            <a:picLocks noChangeAspect="1"/>
          </p:cNvPicPr>
          <p:nvPr/>
        </p:nvPicPr>
        <p:blipFill>
          <a:blip r:embed="rId3"/>
          <a:stretch>
            <a:fillRect/>
          </a:stretch>
        </p:blipFill>
        <p:spPr>
          <a:xfrm>
            <a:off x="6435307" y="1056653"/>
            <a:ext cx="5086708" cy="3752655"/>
          </a:xfrm>
          <a:prstGeom prst="rect">
            <a:avLst/>
          </a:prstGeom>
        </p:spPr>
      </p:pic>
      <p:pic>
        <p:nvPicPr>
          <p:cNvPr id="8" name="Picture 8">
            <a:extLst>
              <a:ext uri="{FF2B5EF4-FFF2-40B4-BE49-F238E27FC236}">
                <a16:creationId xmlns:a16="http://schemas.microsoft.com/office/drawing/2014/main" id="{B864A48B-0D4E-5E8F-020C-33975777239C}"/>
              </a:ext>
            </a:extLst>
          </p:cNvPr>
          <p:cNvPicPr>
            <a:picLocks noChangeAspect="1"/>
          </p:cNvPicPr>
          <p:nvPr/>
        </p:nvPicPr>
        <p:blipFill>
          <a:blip r:embed="rId4"/>
          <a:stretch>
            <a:fillRect/>
          </a:stretch>
        </p:blipFill>
        <p:spPr>
          <a:xfrm>
            <a:off x="6650966" y="4887689"/>
            <a:ext cx="4597879" cy="734472"/>
          </a:xfrm>
          <a:prstGeom prst="rect">
            <a:avLst/>
          </a:prstGeom>
        </p:spPr>
      </p:pic>
    </p:spTree>
    <p:extLst>
      <p:ext uri="{BB962C8B-B14F-4D97-AF65-F5344CB8AC3E}">
        <p14:creationId xmlns:p14="http://schemas.microsoft.com/office/powerpoint/2010/main" val="2263205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4E438EB-25A1-B296-EC32-77142FBDD190}"/>
              </a:ext>
            </a:extLst>
          </p:cNvPr>
          <p:cNvCxnSpPr>
            <a:cxnSpLocks/>
          </p:cNvCxnSpPr>
          <p:nvPr/>
        </p:nvCxnSpPr>
        <p:spPr>
          <a:xfrm>
            <a:off x="6296025" y="609600"/>
            <a:ext cx="0" cy="5617029"/>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4" name="TextBox 3">
            <a:extLst>
              <a:ext uri="{FF2B5EF4-FFF2-40B4-BE49-F238E27FC236}">
                <a16:creationId xmlns:a16="http://schemas.microsoft.com/office/drawing/2014/main" id="{FAF72A67-C7B6-1F00-B90A-CC56C8245400}"/>
              </a:ext>
            </a:extLst>
          </p:cNvPr>
          <p:cNvSpPr txBox="1"/>
          <p:nvPr/>
        </p:nvSpPr>
        <p:spPr>
          <a:xfrm>
            <a:off x="1962150" y="609600"/>
            <a:ext cx="2752724"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ln w="0"/>
                <a:effectLst>
                  <a:outerShdw blurRad="38100" dist="19050" dir="2700000" algn="tl" rotWithShape="0">
                    <a:schemeClr val="dk1">
                      <a:alpha val="40000"/>
                    </a:schemeClr>
                  </a:outerShdw>
                </a:effectLst>
              </a:rPr>
              <a:t>GRU </a:t>
            </a:r>
            <a:r>
              <a:rPr lang="en-US" dirty="0">
                <a:ln w="0"/>
                <a:solidFill>
                  <a:srgbClr val="374151"/>
                </a:solidFill>
                <a:latin typeface="Söhne"/>
              </a:rPr>
              <a:t>S</a:t>
            </a:r>
            <a:r>
              <a:rPr lang="en-US" b="0" i="0" dirty="0">
                <a:solidFill>
                  <a:srgbClr val="374151"/>
                </a:solidFill>
                <a:effectLst/>
                <a:latin typeface="Söhne"/>
              </a:rPr>
              <a:t>nippet </a:t>
            </a:r>
            <a:r>
              <a:rPr lang="en-US" dirty="0">
                <a:ln w="0"/>
                <a:effectLst>
                  <a:outerShdw blurRad="38100" dist="19050" dir="2700000" algn="tl" rotWithShape="0">
                    <a:schemeClr val="dk1">
                      <a:alpha val="40000"/>
                    </a:schemeClr>
                  </a:outerShdw>
                </a:effectLst>
              </a:rPr>
              <a:t>of Code</a:t>
            </a:r>
          </a:p>
        </p:txBody>
      </p:sp>
      <p:sp>
        <p:nvSpPr>
          <p:cNvPr id="10" name="TextBox 9">
            <a:extLst>
              <a:ext uri="{FF2B5EF4-FFF2-40B4-BE49-F238E27FC236}">
                <a16:creationId xmlns:a16="http://schemas.microsoft.com/office/drawing/2014/main" id="{F3B2F9B3-C712-6995-1AC6-6E81A48BE67D}"/>
              </a:ext>
            </a:extLst>
          </p:cNvPr>
          <p:cNvSpPr txBox="1"/>
          <p:nvPr/>
        </p:nvSpPr>
        <p:spPr>
          <a:xfrm>
            <a:off x="7124699" y="609600"/>
            <a:ext cx="3105149"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en-US"/>
            </a:defPPr>
            <a:lvl1pPr>
              <a:defRPr>
                <a:ln w="0"/>
                <a:solidFill>
                  <a:schemeClr val="dk1"/>
                </a:solidFill>
                <a:effectLst>
                  <a:outerShdw blurRad="38100" dist="19050" dir="2700000" algn="tl" rotWithShape="0">
                    <a:schemeClr val="dk1">
                      <a:alpha val="40000"/>
                    </a:scheme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dirty="0"/>
              <a:t>GRU Model Performance</a:t>
            </a:r>
          </a:p>
        </p:txBody>
      </p:sp>
      <p:sp>
        <p:nvSpPr>
          <p:cNvPr id="12" name="Action Button: Return 11">
            <a:hlinkClick r:id="" action="ppaction://hlinkshowjump?jump=lastslideviewed" highlightClick="1"/>
            <a:extLst>
              <a:ext uri="{FF2B5EF4-FFF2-40B4-BE49-F238E27FC236}">
                <a16:creationId xmlns:a16="http://schemas.microsoft.com/office/drawing/2014/main" id="{DCFC6EDF-D3F1-89D5-58A2-7C51937861D4}"/>
              </a:ext>
            </a:extLst>
          </p:cNvPr>
          <p:cNvSpPr/>
          <p:nvPr/>
        </p:nvSpPr>
        <p:spPr>
          <a:xfrm>
            <a:off x="10515600" y="5743575"/>
            <a:ext cx="1009649" cy="483054"/>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text, antenna&#10;&#10;Description automatically generated">
            <a:extLst>
              <a:ext uri="{FF2B5EF4-FFF2-40B4-BE49-F238E27FC236}">
                <a16:creationId xmlns:a16="http://schemas.microsoft.com/office/drawing/2014/main" id="{2EA0937C-8548-845F-45BC-C7C2C1D4D1B4}"/>
              </a:ext>
            </a:extLst>
          </p:cNvPr>
          <p:cNvPicPr>
            <a:picLocks noChangeAspect="1"/>
          </p:cNvPicPr>
          <p:nvPr/>
        </p:nvPicPr>
        <p:blipFill>
          <a:blip r:embed="rId2"/>
          <a:stretch>
            <a:fillRect/>
          </a:stretch>
        </p:blipFill>
        <p:spPr>
          <a:xfrm>
            <a:off x="6579080" y="1132582"/>
            <a:ext cx="4698519" cy="3457023"/>
          </a:xfrm>
          <a:prstGeom prst="rect">
            <a:avLst/>
          </a:prstGeom>
        </p:spPr>
      </p:pic>
      <p:pic>
        <p:nvPicPr>
          <p:cNvPr id="6" name="Picture 6">
            <a:extLst>
              <a:ext uri="{FF2B5EF4-FFF2-40B4-BE49-F238E27FC236}">
                <a16:creationId xmlns:a16="http://schemas.microsoft.com/office/drawing/2014/main" id="{26333D8F-1987-0A19-42B9-838F44960C9A}"/>
              </a:ext>
            </a:extLst>
          </p:cNvPr>
          <p:cNvPicPr>
            <a:picLocks noChangeAspect="1"/>
          </p:cNvPicPr>
          <p:nvPr/>
        </p:nvPicPr>
        <p:blipFill>
          <a:blip r:embed="rId3"/>
          <a:stretch>
            <a:fillRect/>
          </a:stretch>
        </p:blipFill>
        <p:spPr>
          <a:xfrm>
            <a:off x="6478437" y="4805800"/>
            <a:ext cx="4698520" cy="811984"/>
          </a:xfrm>
          <a:prstGeom prst="rect">
            <a:avLst/>
          </a:prstGeom>
        </p:spPr>
      </p:pic>
      <p:pic>
        <p:nvPicPr>
          <p:cNvPr id="7" name="Picture 7" descr="Text&#10;&#10;Description automatically generated">
            <a:extLst>
              <a:ext uri="{FF2B5EF4-FFF2-40B4-BE49-F238E27FC236}">
                <a16:creationId xmlns:a16="http://schemas.microsoft.com/office/drawing/2014/main" id="{C2CCAE7F-BFA5-A69D-359A-0727461EAB60}"/>
              </a:ext>
            </a:extLst>
          </p:cNvPr>
          <p:cNvPicPr>
            <a:picLocks noChangeAspect="1"/>
          </p:cNvPicPr>
          <p:nvPr/>
        </p:nvPicPr>
        <p:blipFill>
          <a:blip r:embed="rId4"/>
          <a:stretch>
            <a:fillRect/>
          </a:stretch>
        </p:blipFill>
        <p:spPr>
          <a:xfrm>
            <a:off x="641230" y="1879346"/>
            <a:ext cx="5575540" cy="2941157"/>
          </a:xfrm>
          <a:prstGeom prst="rect">
            <a:avLst/>
          </a:prstGeom>
        </p:spPr>
      </p:pic>
    </p:spTree>
    <p:extLst>
      <p:ext uri="{BB962C8B-B14F-4D97-AF65-F5344CB8AC3E}">
        <p14:creationId xmlns:p14="http://schemas.microsoft.com/office/powerpoint/2010/main" val="3203163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4E438EB-25A1-B296-EC32-77142FBDD190}"/>
              </a:ext>
            </a:extLst>
          </p:cNvPr>
          <p:cNvCxnSpPr>
            <a:cxnSpLocks/>
          </p:cNvCxnSpPr>
          <p:nvPr/>
        </p:nvCxnSpPr>
        <p:spPr>
          <a:xfrm>
            <a:off x="6296025" y="609600"/>
            <a:ext cx="0" cy="5617029"/>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4" name="TextBox 3">
            <a:extLst>
              <a:ext uri="{FF2B5EF4-FFF2-40B4-BE49-F238E27FC236}">
                <a16:creationId xmlns:a16="http://schemas.microsoft.com/office/drawing/2014/main" id="{FAF72A67-C7B6-1F00-B90A-CC56C8245400}"/>
              </a:ext>
            </a:extLst>
          </p:cNvPr>
          <p:cNvSpPr txBox="1"/>
          <p:nvPr/>
        </p:nvSpPr>
        <p:spPr>
          <a:xfrm>
            <a:off x="1674602" y="609600"/>
            <a:ext cx="3390897" cy="646331"/>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rtlCol="0" anchor="t">
            <a:spAutoFit/>
          </a:bodyPr>
          <a:lstStyle/>
          <a:p>
            <a:pPr algn="ctr"/>
            <a:r>
              <a:rPr lang="en-US" dirty="0">
                <a:ln w="0"/>
                <a:effectLst>
                  <a:outerShdw blurRad="38100" dist="19050" dir="2700000" algn="tl" rotWithShape="0">
                    <a:schemeClr val="dk1">
                      <a:alpha val="40000"/>
                    </a:schemeClr>
                  </a:outerShdw>
                </a:effectLst>
              </a:rPr>
              <a:t>Hybrid Model(LSTM+GRU) snippet of code</a:t>
            </a:r>
            <a:endParaRPr lang="en-US"/>
          </a:p>
        </p:txBody>
      </p:sp>
      <p:sp>
        <p:nvSpPr>
          <p:cNvPr id="10" name="TextBox 9">
            <a:extLst>
              <a:ext uri="{FF2B5EF4-FFF2-40B4-BE49-F238E27FC236}">
                <a16:creationId xmlns:a16="http://schemas.microsoft.com/office/drawing/2014/main" id="{F3B2F9B3-C712-6995-1AC6-6E81A48BE67D}"/>
              </a:ext>
            </a:extLst>
          </p:cNvPr>
          <p:cNvSpPr txBox="1"/>
          <p:nvPr/>
        </p:nvSpPr>
        <p:spPr>
          <a:xfrm>
            <a:off x="7067549" y="609600"/>
            <a:ext cx="3957728" cy="646331"/>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rtlCol="0" anchor="t">
            <a:spAutoFit/>
          </a:bodyPr>
          <a:lstStyle>
            <a:defPPr>
              <a:defRPr lang="en-US"/>
            </a:defPPr>
            <a:lvl1pPr>
              <a:defRPr>
                <a:ln w="0"/>
                <a:solidFill>
                  <a:schemeClr val="dk1"/>
                </a:solidFill>
                <a:effectLst>
                  <a:outerShdw blurRad="38100" dist="19050" dir="2700000" algn="tl" rotWithShape="0">
                    <a:schemeClr val="dk1">
                      <a:alpha val="40000"/>
                    </a:schemeClr>
                  </a:outerShdw>
                </a:effectLs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n-US" dirty="0"/>
              <a:t>Hybrid Model(LSTM+</a:t>
            </a:r>
            <a:r>
              <a:rPr lang="en-US" dirty="0">
                <a:ln w="0"/>
                <a:effectLst>
                  <a:outerShdw blurRad="38100" dist="19050" dir="2700000" algn="tl" rotWithShape="0">
                    <a:schemeClr val="dk1">
                      <a:alpha val="40000"/>
                    </a:schemeClr>
                  </a:outerShdw>
                </a:effectLst>
              </a:rPr>
              <a:t>GRU</a:t>
            </a:r>
            <a:r>
              <a:rPr lang="en-US" dirty="0"/>
              <a:t>) </a:t>
            </a:r>
          </a:p>
          <a:p>
            <a:pPr algn="ctr"/>
            <a:r>
              <a:rPr lang="en-US" dirty="0"/>
              <a:t>Model Performance</a:t>
            </a:r>
            <a:endParaRPr lang="en-US"/>
          </a:p>
        </p:txBody>
      </p:sp>
      <p:sp>
        <p:nvSpPr>
          <p:cNvPr id="12" name="Action Button: Return 11">
            <a:hlinkClick r:id="" action="ppaction://hlinkshowjump?jump=lastslideviewed" highlightClick="1"/>
            <a:extLst>
              <a:ext uri="{FF2B5EF4-FFF2-40B4-BE49-F238E27FC236}">
                <a16:creationId xmlns:a16="http://schemas.microsoft.com/office/drawing/2014/main" id="{DCFC6EDF-D3F1-89D5-58A2-7C51937861D4}"/>
              </a:ext>
            </a:extLst>
          </p:cNvPr>
          <p:cNvSpPr/>
          <p:nvPr/>
        </p:nvSpPr>
        <p:spPr>
          <a:xfrm>
            <a:off x="10515600" y="5743575"/>
            <a:ext cx="1009649" cy="483054"/>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Text&#10;&#10;Description automatically generated">
            <a:extLst>
              <a:ext uri="{FF2B5EF4-FFF2-40B4-BE49-F238E27FC236}">
                <a16:creationId xmlns:a16="http://schemas.microsoft.com/office/drawing/2014/main" id="{38E9841C-FAB9-FDDF-E65E-B8B96A4C0AD5}"/>
              </a:ext>
            </a:extLst>
          </p:cNvPr>
          <p:cNvPicPr>
            <a:picLocks noChangeAspect="1"/>
          </p:cNvPicPr>
          <p:nvPr/>
        </p:nvPicPr>
        <p:blipFill>
          <a:blip r:embed="rId2"/>
          <a:stretch>
            <a:fillRect/>
          </a:stretch>
        </p:blipFill>
        <p:spPr>
          <a:xfrm>
            <a:off x="713117" y="1777951"/>
            <a:ext cx="5388634" cy="3848435"/>
          </a:xfrm>
          <a:prstGeom prst="rect">
            <a:avLst/>
          </a:prstGeom>
        </p:spPr>
      </p:pic>
      <p:pic>
        <p:nvPicPr>
          <p:cNvPr id="5" name="Picture 5" descr="Chart&#10;&#10;Description automatically generated">
            <a:extLst>
              <a:ext uri="{FF2B5EF4-FFF2-40B4-BE49-F238E27FC236}">
                <a16:creationId xmlns:a16="http://schemas.microsoft.com/office/drawing/2014/main" id="{CC3786EE-D421-E386-D719-C14C1304F5BC}"/>
              </a:ext>
            </a:extLst>
          </p:cNvPr>
          <p:cNvPicPr>
            <a:picLocks noChangeAspect="1"/>
          </p:cNvPicPr>
          <p:nvPr/>
        </p:nvPicPr>
        <p:blipFill>
          <a:blip r:embed="rId3"/>
          <a:stretch>
            <a:fillRect/>
          </a:stretch>
        </p:blipFill>
        <p:spPr>
          <a:xfrm>
            <a:off x="6492815" y="1259446"/>
            <a:ext cx="4856670" cy="3663371"/>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B59CA6EE-D5B1-44CE-CF46-40487B0157E9}"/>
              </a:ext>
            </a:extLst>
          </p:cNvPr>
          <p:cNvPicPr>
            <a:picLocks noChangeAspect="1"/>
          </p:cNvPicPr>
          <p:nvPr/>
        </p:nvPicPr>
        <p:blipFill>
          <a:blip r:embed="rId4"/>
          <a:stretch>
            <a:fillRect/>
          </a:stretch>
        </p:blipFill>
        <p:spPr>
          <a:xfrm>
            <a:off x="6622211" y="4865419"/>
            <a:ext cx="4612256" cy="793387"/>
          </a:xfrm>
          <a:prstGeom prst="rect">
            <a:avLst/>
          </a:prstGeom>
        </p:spPr>
      </p:pic>
    </p:spTree>
    <p:extLst>
      <p:ext uri="{BB962C8B-B14F-4D97-AF65-F5344CB8AC3E}">
        <p14:creationId xmlns:p14="http://schemas.microsoft.com/office/powerpoint/2010/main" val="576467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617B5E7-82EF-4F98-88F9-C0D5A5E823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7" name="Picture 26">
              <a:extLst>
                <a:ext uri="{FF2B5EF4-FFF2-40B4-BE49-F238E27FC236}">
                  <a16:creationId xmlns:a16="http://schemas.microsoft.com/office/drawing/2014/main" id="{EDA38C96-883D-497B-8F5D-D7E435243D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8" name="Rectangle 27">
              <a:extLst>
                <a:ext uri="{FF2B5EF4-FFF2-40B4-BE49-F238E27FC236}">
                  <a16:creationId xmlns:a16="http://schemas.microsoft.com/office/drawing/2014/main" id="{DB488A02-ECF8-47A5-806C-8CDF9935E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9" name="Picture 28">
              <a:extLst>
                <a:ext uri="{FF2B5EF4-FFF2-40B4-BE49-F238E27FC236}">
                  <a16:creationId xmlns:a16="http://schemas.microsoft.com/office/drawing/2014/main" id="{40566D3B-3450-407D-9C9E-622BF0D9786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0" name="Picture 29">
              <a:extLst>
                <a:ext uri="{FF2B5EF4-FFF2-40B4-BE49-F238E27FC236}">
                  <a16:creationId xmlns:a16="http://schemas.microsoft.com/office/drawing/2014/main" id="{04FE625F-F961-4FE5-95C8-0AE28A5D55C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2" name="Straight Connector 31">
            <a:extLst>
              <a:ext uri="{FF2B5EF4-FFF2-40B4-BE49-F238E27FC236}">
                <a16:creationId xmlns:a16="http://schemas.microsoft.com/office/drawing/2014/main" id="{F54A39E9-7329-429E-AA37-5988745878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34" name="Rectangle 33">
            <a:extLst>
              <a:ext uri="{FF2B5EF4-FFF2-40B4-BE49-F238E27FC236}">
                <a16:creationId xmlns:a16="http://schemas.microsoft.com/office/drawing/2014/main" id="{EE15D8F5-87D0-452C-93FB-8CA3F98D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79BCF8C7-8464-4B36-AF07-C89E5129E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37" name="Picture 36">
              <a:extLst>
                <a:ext uri="{FF2B5EF4-FFF2-40B4-BE49-F238E27FC236}">
                  <a16:creationId xmlns:a16="http://schemas.microsoft.com/office/drawing/2014/main" id="{69A16566-722B-41C8-8B9F-B133B71E23A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8" name="Rectangle 37">
              <a:extLst>
                <a:ext uri="{FF2B5EF4-FFF2-40B4-BE49-F238E27FC236}">
                  <a16:creationId xmlns:a16="http://schemas.microsoft.com/office/drawing/2014/main" id="{5F929A8C-ADE2-462E-A437-C028E4648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117397E4-1968-4513-988E-69C130AC1E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40" name="Picture 39">
              <a:extLst>
                <a:ext uri="{FF2B5EF4-FFF2-40B4-BE49-F238E27FC236}">
                  <a16:creationId xmlns:a16="http://schemas.microsoft.com/office/drawing/2014/main" id="{DA0B6105-4183-4AEC-BDB1-E67B7B2C704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5" name="Rectangle 4">
            <a:extLst>
              <a:ext uri="{FF2B5EF4-FFF2-40B4-BE49-F238E27FC236}">
                <a16:creationId xmlns:a16="http://schemas.microsoft.com/office/drawing/2014/main" id="{EB436133-2A65-1841-8EEA-33E6BCCAA89D}"/>
              </a:ext>
            </a:extLst>
          </p:cNvPr>
          <p:cNvSpPr/>
          <p:nvPr/>
        </p:nvSpPr>
        <p:spPr>
          <a:xfrm>
            <a:off x="1256858" y="982132"/>
            <a:ext cx="4842190" cy="1774814"/>
          </a:xfrm>
          <a:prstGeom prst="rect">
            <a:avLst/>
          </a:prstGeom>
        </p:spPr>
        <p:txBody>
          <a:bodyPr vert="horz" lIns="91440" tIns="45720" rIns="91440" bIns="45720" rtlCol="0" anchor="ctr">
            <a:normAutofit/>
          </a:bodyPr>
          <a:lstStyle/>
          <a:p>
            <a:pPr algn="ctr" defTabSz="457200">
              <a:spcBef>
                <a:spcPct val="0"/>
              </a:spcBef>
              <a:spcAft>
                <a:spcPts val="600"/>
              </a:spcAft>
            </a:pPr>
            <a:r>
              <a:rPr lang="en-US" sz="4400" b="1">
                <a:ln w="3175" cmpd="sng">
                  <a:noFill/>
                </a:ln>
                <a:solidFill>
                  <a:schemeClr val="tx1">
                    <a:lumMod val="85000"/>
                    <a:lumOff val="15000"/>
                  </a:schemeClr>
                </a:solidFill>
                <a:latin typeface="+mj-lt"/>
                <a:ea typeface="+mj-ea"/>
                <a:cs typeface="+mj-cs"/>
              </a:rPr>
              <a:t>Introduction</a:t>
            </a:r>
          </a:p>
        </p:txBody>
      </p:sp>
      <p:cxnSp>
        <p:nvCxnSpPr>
          <p:cNvPr id="42" name="Straight Connector 41">
            <a:extLst>
              <a:ext uri="{FF2B5EF4-FFF2-40B4-BE49-F238E27FC236}">
                <a16:creationId xmlns:a16="http://schemas.microsoft.com/office/drawing/2014/main" id="{5A8B956C-6D95-401E-8C33-997227D9D4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46233" y="2838638"/>
            <a:ext cx="4663440" cy="0"/>
          </a:xfrm>
          <a:prstGeom prst="line">
            <a:avLst/>
          </a:prstGeom>
        </p:spPr>
        <p:style>
          <a:lnRef idx="2">
            <a:schemeClr val="accent1"/>
          </a:lnRef>
          <a:fillRef idx="0">
            <a:schemeClr val="accent1"/>
          </a:fillRef>
          <a:effectRef idx="1">
            <a:schemeClr val="accent1"/>
          </a:effectRef>
          <a:fontRef idx="minor">
            <a:schemeClr val="tx1"/>
          </a:fontRef>
        </p:style>
      </p:cxnSp>
      <p:pic>
        <p:nvPicPr>
          <p:cNvPr id="21" name="Picture 20">
            <a:extLst>
              <a:ext uri="{FF2B5EF4-FFF2-40B4-BE49-F238E27FC236}">
                <a16:creationId xmlns:a16="http://schemas.microsoft.com/office/drawing/2014/main" id="{CD222F03-74C5-DB49-99AA-71B08CDB4130}"/>
              </a:ext>
            </a:extLst>
          </p:cNvPr>
          <p:cNvPicPr>
            <a:picLocks noChangeAspect="1"/>
          </p:cNvPicPr>
          <p:nvPr/>
        </p:nvPicPr>
        <p:blipFill rotWithShape="1">
          <a:blip r:embed="rId6"/>
          <a:srcRect l="15614" r="23213" b="5"/>
          <a:stretch/>
        </p:blipFill>
        <p:spPr>
          <a:xfrm>
            <a:off x="1295401" y="3153522"/>
            <a:ext cx="2216907" cy="2418902"/>
          </a:xfrm>
          <a:prstGeom prst="rect">
            <a:avLst/>
          </a:prstGeom>
          <a:ln w="57150" cmpd="thickThin">
            <a:solidFill>
              <a:schemeClr val="tx1">
                <a:lumMod val="50000"/>
                <a:lumOff val="50000"/>
              </a:schemeClr>
            </a:solidFill>
            <a:miter lim="800000"/>
          </a:ln>
        </p:spPr>
      </p:pic>
      <p:pic>
        <p:nvPicPr>
          <p:cNvPr id="19" name="Picture 18">
            <a:extLst>
              <a:ext uri="{FF2B5EF4-FFF2-40B4-BE49-F238E27FC236}">
                <a16:creationId xmlns:a16="http://schemas.microsoft.com/office/drawing/2014/main" id="{E29B5611-F415-9444-8F0B-BA4E1FF03380}"/>
              </a:ext>
            </a:extLst>
          </p:cNvPr>
          <p:cNvPicPr>
            <a:picLocks noChangeAspect="1"/>
          </p:cNvPicPr>
          <p:nvPr/>
        </p:nvPicPr>
        <p:blipFill rotWithShape="1">
          <a:blip r:embed="rId7"/>
          <a:srcRect l="19891" r="18823" b="4"/>
          <a:stretch/>
        </p:blipFill>
        <p:spPr>
          <a:xfrm>
            <a:off x="3837973" y="3153522"/>
            <a:ext cx="2229372" cy="2418902"/>
          </a:xfrm>
          <a:prstGeom prst="rect">
            <a:avLst/>
          </a:prstGeom>
          <a:ln w="57150" cmpd="thickThin">
            <a:solidFill>
              <a:schemeClr val="tx1">
                <a:lumMod val="50000"/>
                <a:lumOff val="50000"/>
              </a:schemeClr>
            </a:solidFill>
            <a:miter lim="800000"/>
          </a:ln>
        </p:spPr>
      </p:pic>
      <p:sp>
        <p:nvSpPr>
          <p:cNvPr id="7" name="TextBox 6">
            <a:extLst>
              <a:ext uri="{FF2B5EF4-FFF2-40B4-BE49-F238E27FC236}">
                <a16:creationId xmlns:a16="http://schemas.microsoft.com/office/drawing/2014/main" id="{857917F6-C487-8740-B9C9-33D2432B7EE0}"/>
              </a:ext>
            </a:extLst>
          </p:cNvPr>
          <p:cNvSpPr txBox="1"/>
          <p:nvPr/>
        </p:nvSpPr>
        <p:spPr>
          <a:xfrm>
            <a:off x="6604033" y="1158023"/>
            <a:ext cx="4528947" cy="4696335"/>
          </a:xfrm>
          <a:prstGeom prst="rect">
            <a:avLst/>
          </a:prstGeom>
        </p:spPr>
        <p:txBody>
          <a:bodyPr vert="horz" lIns="91440" tIns="45720" rIns="91440" bIns="45720" rtlCol="0" anchor="t">
            <a:normAutofit/>
          </a:bodyPr>
          <a:lstStyle/>
          <a:p>
            <a:pPr marL="285750" indent="-285750" defTabSz="457200">
              <a:lnSpc>
                <a:spcPct val="90000"/>
              </a:lnSpc>
              <a:spcBef>
                <a:spcPct val="20000"/>
              </a:spcBef>
              <a:spcAft>
                <a:spcPts val="600"/>
              </a:spcAft>
              <a:buClr>
                <a:schemeClr val="accent1"/>
              </a:buClr>
              <a:buSzPct val="115000"/>
              <a:buFont typeface="Arial"/>
              <a:buChar char="•"/>
            </a:pPr>
            <a:r>
              <a:rPr lang="en-US">
                <a:solidFill>
                  <a:schemeClr val="tx1">
                    <a:lumMod val="85000"/>
                    <a:lumOff val="15000"/>
                  </a:schemeClr>
                </a:solidFill>
              </a:rPr>
              <a:t>Stock prices are a key indicator of market performance and are closely watched by investors, traders, and analysts.</a:t>
            </a:r>
          </a:p>
          <a:p>
            <a:pPr marL="285750" indent="-285750" defTabSz="457200">
              <a:lnSpc>
                <a:spcPct val="90000"/>
              </a:lnSpc>
              <a:spcBef>
                <a:spcPct val="20000"/>
              </a:spcBef>
              <a:spcAft>
                <a:spcPts val="600"/>
              </a:spcAft>
              <a:buClr>
                <a:schemeClr val="accent1"/>
              </a:buClr>
              <a:buSzPct val="115000"/>
              <a:buFont typeface="Arial"/>
              <a:buChar char="•"/>
            </a:pPr>
            <a:endParaRPr lang="en-US">
              <a:solidFill>
                <a:schemeClr val="tx1">
                  <a:lumMod val="85000"/>
                  <a:lumOff val="15000"/>
                </a:schemeClr>
              </a:solidFill>
            </a:endParaRPr>
          </a:p>
          <a:p>
            <a:pPr marL="285750" indent="-285750" defTabSz="457200">
              <a:lnSpc>
                <a:spcPct val="90000"/>
              </a:lnSpc>
              <a:spcBef>
                <a:spcPct val="20000"/>
              </a:spcBef>
              <a:spcAft>
                <a:spcPts val="600"/>
              </a:spcAft>
              <a:buClr>
                <a:schemeClr val="accent1"/>
              </a:buClr>
              <a:buSzPct val="115000"/>
              <a:buFont typeface="Arial"/>
              <a:buChar char="•"/>
            </a:pPr>
            <a:r>
              <a:rPr lang="en-US">
                <a:solidFill>
                  <a:schemeClr val="tx1">
                    <a:lumMod val="85000"/>
                    <a:lumOff val="15000"/>
                  </a:schemeClr>
                </a:solidFill>
              </a:rPr>
              <a:t>Predicting the direction of stock prices is a complex task that requires the analysis of multiple factors.</a:t>
            </a:r>
          </a:p>
          <a:p>
            <a:pPr marL="285750" indent="-285750" defTabSz="457200">
              <a:lnSpc>
                <a:spcPct val="90000"/>
              </a:lnSpc>
              <a:spcBef>
                <a:spcPct val="20000"/>
              </a:spcBef>
              <a:spcAft>
                <a:spcPts val="600"/>
              </a:spcAft>
              <a:buClr>
                <a:schemeClr val="accent1"/>
              </a:buClr>
              <a:buSzPct val="115000"/>
              <a:buFont typeface="Arial"/>
              <a:buChar char="•"/>
            </a:pPr>
            <a:endParaRPr lang="en-US">
              <a:solidFill>
                <a:schemeClr val="tx1">
                  <a:lumMod val="85000"/>
                  <a:lumOff val="15000"/>
                </a:schemeClr>
              </a:solidFill>
            </a:endParaRPr>
          </a:p>
          <a:p>
            <a:pPr marL="285750" indent="-285750" defTabSz="457200">
              <a:lnSpc>
                <a:spcPct val="90000"/>
              </a:lnSpc>
              <a:spcBef>
                <a:spcPct val="20000"/>
              </a:spcBef>
              <a:spcAft>
                <a:spcPts val="600"/>
              </a:spcAft>
              <a:buClr>
                <a:schemeClr val="accent1"/>
              </a:buClr>
              <a:buSzPct val="115000"/>
              <a:buFont typeface="Arial"/>
              <a:buChar char="•"/>
            </a:pPr>
            <a:r>
              <a:rPr lang="en-US">
                <a:solidFill>
                  <a:schemeClr val="tx1">
                    <a:lumMod val="85000"/>
                    <a:lumOff val="15000"/>
                  </a:schemeClr>
                </a:solidFill>
              </a:rPr>
              <a:t>News headlines have been shown to impact stock prices and can have a significant influence on market trends.</a:t>
            </a:r>
          </a:p>
          <a:p>
            <a:pPr defTabSz="457200">
              <a:lnSpc>
                <a:spcPct val="90000"/>
              </a:lnSpc>
              <a:spcBef>
                <a:spcPct val="20000"/>
              </a:spcBef>
              <a:spcAft>
                <a:spcPts val="600"/>
              </a:spcAft>
              <a:buClr>
                <a:schemeClr val="accent1"/>
              </a:buClr>
              <a:buSzPct val="115000"/>
              <a:buFont typeface="Arial"/>
              <a:buChar char="•"/>
            </a:pPr>
            <a:endParaRPr lang="en-US">
              <a:solidFill>
                <a:schemeClr val="tx1">
                  <a:lumMod val="85000"/>
                  <a:lumOff val="15000"/>
                </a:schemeClr>
              </a:solidFill>
            </a:endParaRPr>
          </a:p>
          <a:p>
            <a:pPr marL="285750" indent="-285750" defTabSz="457200">
              <a:lnSpc>
                <a:spcPct val="90000"/>
              </a:lnSpc>
              <a:spcBef>
                <a:spcPct val="20000"/>
              </a:spcBef>
              <a:spcAft>
                <a:spcPts val="600"/>
              </a:spcAft>
              <a:buClr>
                <a:schemeClr val="accent1"/>
              </a:buClr>
              <a:buSzPct val="115000"/>
              <a:buFont typeface="Arial"/>
              <a:buChar char="•"/>
            </a:pPr>
            <a:r>
              <a:rPr lang="en-US">
                <a:solidFill>
                  <a:schemeClr val="tx1">
                    <a:lumMod val="85000"/>
                    <a:lumOff val="15000"/>
                  </a:schemeClr>
                </a:solidFill>
              </a:rPr>
              <a:t>In this project, we will explore the process of using news headlines to predict stock prices using deep learning.</a:t>
            </a:r>
          </a:p>
        </p:txBody>
      </p:sp>
    </p:spTree>
    <p:extLst>
      <p:ext uri="{BB962C8B-B14F-4D97-AF65-F5344CB8AC3E}">
        <p14:creationId xmlns:p14="http://schemas.microsoft.com/office/powerpoint/2010/main" val="3316526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ext, letter&#10;&#10;Description automatically generated">
            <a:extLst>
              <a:ext uri="{FF2B5EF4-FFF2-40B4-BE49-F238E27FC236}">
                <a16:creationId xmlns:a16="http://schemas.microsoft.com/office/drawing/2014/main" id="{4D2552AE-F109-6CC0-8F03-BA1CA8C61277}"/>
              </a:ext>
            </a:extLst>
          </p:cNvPr>
          <p:cNvPicPr>
            <a:picLocks noChangeAspect="1"/>
          </p:cNvPicPr>
          <p:nvPr/>
        </p:nvPicPr>
        <p:blipFill>
          <a:blip r:embed="rId2"/>
          <a:stretch>
            <a:fillRect/>
          </a:stretch>
        </p:blipFill>
        <p:spPr>
          <a:xfrm>
            <a:off x="655607" y="1083132"/>
            <a:ext cx="7904671" cy="3944113"/>
          </a:xfrm>
          <a:prstGeom prst="rect">
            <a:avLst/>
          </a:prstGeom>
        </p:spPr>
      </p:pic>
      <p:sp>
        <p:nvSpPr>
          <p:cNvPr id="2" name="Rectangle 1">
            <a:extLst>
              <a:ext uri="{FF2B5EF4-FFF2-40B4-BE49-F238E27FC236}">
                <a16:creationId xmlns:a16="http://schemas.microsoft.com/office/drawing/2014/main" id="{1619E1F6-F083-D526-FF98-3D807C8366A6}"/>
              </a:ext>
            </a:extLst>
          </p:cNvPr>
          <p:cNvSpPr/>
          <p:nvPr/>
        </p:nvSpPr>
        <p:spPr>
          <a:xfrm>
            <a:off x="650567" y="618944"/>
            <a:ext cx="3783408" cy="646331"/>
          </a:xfrm>
          <a:prstGeom prst="rect">
            <a:avLst/>
          </a:prstGeom>
        </p:spPr>
        <p:txBody>
          <a:bodyPr wrap="none" lIns="91440" tIns="45720" rIns="91440" bIns="45720" anchor="t">
            <a:spAutoFit/>
          </a:bodyPr>
          <a:lstStyle/>
          <a:p>
            <a:pPr algn="ctr"/>
            <a:r>
              <a:rPr lang="en-US" sz="3600" b="1" dirty="0">
                <a:latin typeface="Candara"/>
              </a:rPr>
              <a:t>Model Predictions</a:t>
            </a:r>
            <a:endParaRPr lang="en-US" sz="3600" b="1" dirty="0">
              <a:latin typeface="Candara" panose="020E0502030303020204" pitchFamily="34" charset="0"/>
            </a:endParaRPr>
          </a:p>
        </p:txBody>
      </p:sp>
      <p:pic>
        <p:nvPicPr>
          <p:cNvPr id="4" name="Picture 4" descr="Graphical user interface, text, application&#10;&#10;Description automatically generated">
            <a:extLst>
              <a:ext uri="{FF2B5EF4-FFF2-40B4-BE49-F238E27FC236}">
                <a16:creationId xmlns:a16="http://schemas.microsoft.com/office/drawing/2014/main" id="{6371E15B-E029-CD95-11A5-8DE813DF4981}"/>
              </a:ext>
            </a:extLst>
          </p:cNvPr>
          <p:cNvPicPr>
            <a:picLocks noChangeAspect="1"/>
          </p:cNvPicPr>
          <p:nvPr/>
        </p:nvPicPr>
        <p:blipFill>
          <a:blip r:embed="rId3"/>
          <a:stretch>
            <a:fillRect/>
          </a:stretch>
        </p:blipFill>
        <p:spPr>
          <a:xfrm>
            <a:off x="3301041" y="4521258"/>
            <a:ext cx="8134710" cy="1711751"/>
          </a:xfrm>
          <a:prstGeom prst="rect">
            <a:avLst/>
          </a:prstGeom>
        </p:spPr>
      </p:pic>
    </p:spTree>
    <p:extLst>
      <p:ext uri="{BB962C8B-B14F-4D97-AF65-F5344CB8AC3E}">
        <p14:creationId xmlns:p14="http://schemas.microsoft.com/office/powerpoint/2010/main" val="2097241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91C7B4-461D-13FC-B209-6BD97C04E176}"/>
              </a:ext>
            </a:extLst>
          </p:cNvPr>
          <p:cNvSpPr txBox="1"/>
          <p:nvPr/>
        </p:nvSpPr>
        <p:spPr>
          <a:xfrm>
            <a:off x="6203334" y="5518930"/>
            <a:ext cx="5216581" cy="646331"/>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Overall best performance is by the model containing layer Bidirectional LSTM and GRU</a:t>
            </a:r>
          </a:p>
        </p:txBody>
      </p:sp>
      <p:graphicFrame>
        <p:nvGraphicFramePr>
          <p:cNvPr id="5" name="Chart 4">
            <a:extLst>
              <a:ext uri="{FF2B5EF4-FFF2-40B4-BE49-F238E27FC236}">
                <a16:creationId xmlns:a16="http://schemas.microsoft.com/office/drawing/2014/main" id="{08578D70-3707-D22C-6A71-424EE7036D4F}"/>
              </a:ext>
            </a:extLst>
          </p:cNvPr>
          <p:cNvGraphicFramePr>
            <a:graphicFrameLocks/>
          </p:cNvGraphicFramePr>
          <p:nvPr>
            <p:extLst>
              <p:ext uri="{D42A27DB-BD31-4B8C-83A1-F6EECF244321}">
                <p14:modId xmlns:p14="http://schemas.microsoft.com/office/powerpoint/2010/main" val="1213727053"/>
              </p:ext>
            </p:extLst>
          </p:nvPr>
        </p:nvGraphicFramePr>
        <p:xfrm>
          <a:off x="772085" y="692739"/>
          <a:ext cx="10647830" cy="476761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23502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614F7DB2-2747-44B1-8CCD-EA4CF6EABA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7" name="Picture 26">
              <a:extLst>
                <a:ext uri="{FF2B5EF4-FFF2-40B4-BE49-F238E27FC236}">
                  <a16:creationId xmlns:a16="http://schemas.microsoft.com/office/drawing/2014/main" id="{6B274392-2BAA-4EFD-A7A4-941ABF7B2B1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8" name="Rectangle 27">
              <a:extLst>
                <a:ext uri="{FF2B5EF4-FFF2-40B4-BE49-F238E27FC236}">
                  <a16:creationId xmlns:a16="http://schemas.microsoft.com/office/drawing/2014/main" id="{54E9F97B-B428-4C46-8004-BC4A40DEF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9" name="Picture 28">
              <a:extLst>
                <a:ext uri="{FF2B5EF4-FFF2-40B4-BE49-F238E27FC236}">
                  <a16:creationId xmlns:a16="http://schemas.microsoft.com/office/drawing/2014/main" id="{F6C42F04-DEA1-45C3-9F84-8B1652F9C9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30" name="Picture 29">
              <a:extLst>
                <a:ext uri="{FF2B5EF4-FFF2-40B4-BE49-F238E27FC236}">
                  <a16:creationId xmlns:a16="http://schemas.microsoft.com/office/drawing/2014/main" id="{DA860151-6D39-4EDD-99B8-908690A0DD3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32" name="Straight Connector 31">
            <a:extLst>
              <a:ext uri="{FF2B5EF4-FFF2-40B4-BE49-F238E27FC236}">
                <a16:creationId xmlns:a16="http://schemas.microsoft.com/office/drawing/2014/main" id="{2C02D87C-1E23-4B24-AFE6-A85743C72F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34" name="Rectangle 33">
            <a:extLst>
              <a:ext uri="{FF2B5EF4-FFF2-40B4-BE49-F238E27FC236}">
                <a16:creationId xmlns:a16="http://schemas.microsoft.com/office/drawing/2014/main" id="{29369C1F-C4A4-40B4-B6E0-2858C840F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5"/>
            <a:stretch/>
          </a:blipFill>
          <a:ln w="15875" cap="flat" cmpd="sng" algn="ctr">
            <a:solidFill>
              <a:srgbClr val="D9B24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36" name="Picture 35">
            <a:extLst>
              <a:ext uri="{FF2B5EF4-FFF2-40B4-BE49-F238E27FC236}">
                <a16:creationId xmlns:a16="http://schemas.microsoft.com/office/drawing/2014/main" id="{D2C6A0EE-D2D9-448F-B083-7DEEB674BA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Rectangle 1">
            <a:extLst>
              <a:ext uri="{FF2B5EF4-FFF2-40B4-BE49-F238E27FC236}">
                <a16:creationId xmlns:a16="http://schemas.microsoft.com/office/drawing/2014/main" id="{2F6A37AC-4B2E-20D5-BD05-65BF9A63467A}"/>
              </a:ext>
            </a:extLst>
          </p:cNvPr>
          <p:cNvSpPr/>
          <p:nvPr/>
        </p:nvSpPr>
        <p:spPr>
          <a:xfrm>
            <a:off x="1295402" y="982132"/>
            <a:ext cx="9601196" cy="1303867"/>
          </a:xfrm>
          <a:prstGeom prst="rect">
            <a:avLst/>
          </a:prstGeom>
        </p:spPr>
        <p:txBody>
          <a:bodyPr vert="horz" lIns="91440" tIns="45720" rIns="91440" bIns="45720" rtlCol="0" anchor="ctr">
            <a:normAutofit/>
          </a:bodyPr>
          <a:lstStyle/>
          <a:p>
            <a:pPr algn="ctr" defTabSz="457200">
              <a:spcBef>
                <a:spcPct val="0"/>
              </a:spcBef>
              <a:spcAft>
                <a:spcPts val="600"/>
              </a:spcAft>
            </a:pPr>
            <a:r>
              <a:rPr lang="en-US" sz="4400" b="1" dirty="0">
                <a:ln w="3175" cmpd="sng">
                  <a:noFill/>
                </a:ln>
                <a:solidFill>
                  <a:schemeClr val="tx1">
                    <a:lumMod val="85000"/>
                    <a:lumOff val="15000"/>
                  </a:schemeClr>
                </a:solidFill>
                <a:latin typeface="+mj-lt"/>
                <a:ea typeface="+mj-ea"/>
                <a:cs typeface="+mj-cs"/>
              </a:rPr>
              <a:t>Conclusion</a:t>
            </a:r>
          </a:p>
        </p:txBody>
      </p:sp>
      <p:cxnSp>
        <p:nvCxnSpPr>
          <p:cNvPr id="38" name="Straight Connector 37">
            <a:extLst>
              <a:ext uri="{FF2B5EF4-FFF2-40B4-BE49-F238E27FC236}">
                <a16:creationId xmlns:a16="http://schemas.microsoft.com/office/drawing/2014/main" id="{96DC9B3E-DC68-4FF2-9781-CB1E626F55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200679FF-9998-2D27-A125-E3004BAE7367}"/>
              </a:ext>
            </a:extLst>
          </p:cNvPr>
          <p:cNvSpPr txBox="1"/>
          <p:nvPr/>
        </p:nvSpPr>
        <p:spPr>
          <a:xfrm>
            <a:off x="1147293" y="2518294"/>
            <a:ext cx="10581625" cy="3318936"/>
          </a:xfrm>
          <a:prstGeom prst="rect">
            <a:avLst/>
          </a:prstGeom>
        </p:spPr>
        <p:txBody>
          <a:bodyPr vert="horz" lIns="91440" tIns="45720" rIns="91440" bIns="45720" rtlCol="0" anchor="t">
            <a:noAutofit/>
          </a:bodyPr>
          <a:lstStyle/>
          <a:p>
            <a:pPr marL="285750" indent="-285750" defTabSz="457200" fontAlgn="base">
              <a:lnSpc>
                <a:spcPct val="90000"/>
              </a:lnSpc>
              <a:spcBef>
                <a:spcPct val="20000"/>
              </a:spcBef>
              <a:spcAft>
                <a:spcPts val="600"/>
              </a:spcAft>
              <a:buClr>
                <a:schemeClr val="accent1"/>
              </a:buClr>
              <a:buSzPct val="115000"/>
              <a:buFont typeface="Arial"/>
              <a:buChar char="•"/>
            </a:pPr>
            <a:r>
              <a:rPr lang="en-US" sz="2000" b="0" i="0" u="none" strike="noStrike" dirty="0">
                <a:solidFill>
                  <a:schemeClr val="tx1">
                    <a:lumMod val="85000"/>
                    <a:lumOff val="15000"/>
                  </a:schemeClr>
                </a:solidFill>
              </a:rPr>
              <a:t>Predicting stock market price movements is challenging for investors due to the unpredictable and volatile nature of the market.</a:t>
            </a:r>
            <a:r>
              <a:rPr lang="en-US" sz="2000" b="0" i="0" dirty="0">
                <a:solidFill>
                  <a:schemeClr val="tx1">
                    <a:lumMod val="85000"/>
                    <a:lumOff val="15000"/>
                  </a:schemeClr>
                </a:solidFill>
              </a:rPr>
              <a:t>​</a:t>
            </a:r>
          </a:p>
          <a:p>
            <a:pPr marL="285750" indent="-285750" defTabSz="457200" fontAlgn="base">
              <a:lnSpc>
                <a:spcPct val="90000"/>
              </a:lnSpc>
              <a:spcBef>
                <a:spcPct val="20000"/>
              </a:spcBef>
              <a:spcAft>
                <a:spcPts val="600"/>
              </a:spcAft>
              <a:buClr>
                <a:schemeClr val="accent1"/>
              </a:buClr>
              <a:buSzPct val="115000"/>
              <a:buFont typeface="Arial"/>
              <a:buChar char="•"/>
            </a:pPr>
            <a:r>
              <a:rPr lang="en-US" sz="2000" b="0" i="0" u="none" strike="noStrike" dirty="0">
                <a:solidFill>
                  <a:schemeClr val="tx1">
                    <a:lumMod val="85000"/>
                    <a:lumOff val="15000"/>
                  </a:schemeClr>
                </a:solidFill>
              </a:rPr>
              <a:t>Automatic techniques for forecasting price movements are crucial for data enthusiasts to make informed investment decisions.</a:t>
            </a:r>
            <a:r>
              <a:rPr lang="en-US" sz="2000" b="0" i="0" dirty="0">
                <a:solidFill>
                  <a:schemeClr val="tx1">
                    <a:lumMod val="85000"/>
                    <a:lumOff val="15000"/>
                  </a:schemeClr>
                </a:solidFill>
              </a:rPr>
              <a:t>​</a:t>
            </a:r>
          </a:p>
          <a:p>
            <a:pPr marL="285750" indent="-285750" defTabSz="457200" fontAlgn="base">
              <a:lnSpc>
                <a:spcPct val="90000"/>
              </a:lnSpc>
              <a:spcBef>
                <a:spcPct val="20000"/>
              </a:spcBef>
              <a:spcAft>
                <a:spcPts val="600"/>
              </a:spcAft>
              <a:buClr>
                <a:schemeClr val="accent1"/>
              </a:buClr>
              <a:buSzPct val="115000"/>
              <a:buFont typeface="Arial"/>
              <a:buChar char="•"/>
            </a:pPr>
            <a:r>
              <a:rPr lang="en-US" sz="2000" b="0" i="0" u="none" strike="noStrike" dirty="0">
                <a:solidFill>
                  <a:schemeClr val="tx1">
                    <a:lumMod val="85000"/>
                    <a:lumOff val="15000"/>
                  </a:schemeClr>
                </a:solidFill>
              </a:rPr>
              <a:t>Traditional statistical models have shown poor performance due to the random nature of stock prices.</a:t>
            </a:r>
            <a:r>
              <a:rPr lang="en-US" sz="2000" b="0" i="0" dirty="0">
                <a:solidFill>
                  <a:schemeClr val="tx1">
                    <a:lumMod val="85000"/>
                    <a:lumOff val="15000"/>
                  </a:schemeClr>
                </a:solidFill>
              </a:rPr>
              <a:t>​</a:t>
            </a:r>
          </a:p>
          <a:p>
            <a:pPr marL="285750" indent="-285750" defTabSz="457200" fontAlgn="base">
              <a:lnSpc>
                <a:spcPct val="90000"/>
              </a:lnSpc>
              <a:spcBef>
                <a:spcPct val="20000"/>
              </a:spcBef>
              <a:spcAft>
                <a:spcPts val="600"/>
              </a:spcAft>
              <a:buClr>
                <a:schemeClr val="accent1"/>
              </a:buClr>
              <a:buSzPct val="115000"/>
              <a:buFont typeface="Arial"/>
              <a:buChar char="•"/>
            </a:pPr>
            <a:r>
              <a:rPr lang="en-US" sz="2000" b="0" i="0" u="none" strike="noStrike" dirty="0">
                <a:solidFill>
                  <a:schemeClr val="tx1">
                    <a:lumMod val="85000"/>
                    <a:lumOff val="15000"/>
                  </a:schemeClr>
                </a:solidFill>
              </a:rPr>
              <a:t>A novel hybrid deep learning model combining bidirectional long short-term memory (Bi-LSTM) and gated recurrent unit (GRU) networks was proposed to improve accuracy.</a:t>
            </a:r>
            <a:r>
              <a:rPr lang="en-US" sz="2000" b="0" i="0" dirty="0">
                <a:solidFill>
                  <a:schemeClr val="tx1">
                    <a:lumMod val="85000"/>
                    <a:lumOff val="15000"/>
                  </a:schemeClr>
                </a:solidFill>
              </a:rPr>
              <a:t>​</a:t>
            </a:r>
          </a:p>
          <a:p>
            <a:pPr marL="285750" indent="-285750" defTabSz="457200" fontAlgn="base">
              <a:lnSpc>
                <a:spcPct val="90000"/>
              </a:lnSpc>
              <a:spcBef>
                <a:spcPct val="20000"/>
              </a:spcBef>
              <a:spcAft>
                <a:spcPts val="600"/>
              </a:spcAft>
              <a:buClr>
                <a:schemeClr val="accent1"/>
              </a:buClr>
              <a:buSzPct val="115000"/>
              <a:buFont typeface="Arial"/>
              <a:buChar char="•"/>
            </a:pPr>
            <a:r>
              <a:rPr lang="en-US" sz="2000" b="0" i="0" u="none" strike="noStrike" dirty="0">
                <a:solidFill>
                  <a:schemeClr val="tx1">
                    <a:lumMod val="85000"/>
                    <a:lumOff val="15000"/>
                  </a:schemeClr>
                </a:solidFill>
              </a:rPr>
              <a:t>Individual models, including LSTM, Bi-LSTM, GRU, and 1D CNN algorithms, were implemented and compared with the proposed hybrid model.</a:t>
            </a:r>
            <a:r>
              <a:rPr lang="en-US" sz="2000" b="0" i="0" dirty="0">
                <a:solidFill>
                  <a:schemeClr val="tx1">
                    <a:lumMod val="85000"/>
                    <a:lumOff val="15000"/>
                  </a:schemeClr>
                </a:solidFill>
              </a:rPr>
              <a:t>​</a:t>
            </a:r>
          </a:p>
          <a:p>
            <a:pPr marL="285750" indent="-285750" defTabSz="457200" fontAlgn="base">
              <a:lnSpc>
                <a:spcPct val="90000"/>
              </a:lnSpc>
              <a:spcBef>
                <a:spcPct val="20000"/>
              </a:spcBef>
              <a:spcAft>
                <a:spcPts val="600"/>
              </a:spcAft>
              <a:buClr>
                <a:schemeClr val="accent1"/>
              </a:buClr>
              <a:buSzPct val="115000"/>
              <a:buFont typeface="Arial"/>
              <a:buChar char="•"/>
            </a:pPr>
            <a:r>
              <a:rPr lang="en-US" sz="2000" b="0" i="0" u="none" strike="noStrike" dirty="0">
                <a:solidFill>
                  <a:schemeClr val="tx1">
                    <a:lumMod val="85000"/>
                    <a:lumOff val="15000"/>
                  </a:schemeClr>
                </a:solidFill>
              </a:rPr>
              <a:t>The hybrid Bi-LSTM-GRU model outperformed the individual models in terms of MSE, MAE, and MAPE metrics.</a:t>
            </a:r>
            <a:r>
              <a:rPr lang="en-US" sz="2000" b="0" i="0" dirty="0">
                <a:solidFill>
                  <a:schemeClr val="tx1">
                    <a:lumMod val="85000"/>
                    <a:lumOff val="15000"/>
                  </a:schemeClr>
                </a:solidFill>
              </a:rPr>
              <a:t>​</a:t>
            </a:r>
          </a:p>
        </p:txBody>
      </p:sp>
    </p:spTree>
    <p:extLst>
      <p:ext uri="{BB962C8B-B14F-4D97-AF65-F5344CB8AC3E}">
        <p14:creationId xmlns:p14="http://schemas.microsoft.com/office/powerpoint/2010/main" val="1416127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14F7DB2-2747-44B1-8CCD-EA4CF6EABA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6B274392-2BAA-4EFD-A7A4-941ABF7B2B1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54E9F97B-B428-4C46-8004-BC4A40DEF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F6C42F04-DEA1-45C3-9F84-8B1652F9C9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DA860151-6D39-4EDD-99B8-908690A0DD3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5" name="Straight Connector 14">
            <a:extLst>
              <a:ext uri="{FF2B5EF4-FFF2-40B4-BE49-F238E27FC236}">
                <a16:creationId xmlns:a16="http://schemas.microsoft.com/office/drawing/2014/main" id="{2C02D87C-1E23-4B24-AFE6-A85743C72F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29369C1F-C4A4-40B4-B6E0-2858C840F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5"/>
            <a:stretch/>
          </a:blipFill>
          <a:ln w="15875" cap="flat" cmpd="sng" algn="ctr">
            <a:solidFill>
              <a:srgbClr val="D9B24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9" name="Picture 18">
            <a:extLst>
              <a:ext uri="{FF2B5EF4-FFF2-40B4-BE49-F238E27FC236}">
                <a16:creationId xmlns:a16="http://schemas.microsoft.com/office/drawing/2014/main" id="{D2C6A0EE-D2D9-448F-B083-7DEEB674BA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Rectangle 1">
            <a:extLst>
              <a:ext uri="{FF2B5EF4-FFF2-40B4-BE49-F238E27FC236}">
                <a16:creationId xmlns:a16="http://schemas.microsoft.com/office/drawing/2014/main" id="{2F6A37AC-4B2E-20D5-BD05-65BF9A63467A}"/>
              </a:ext>
            </a:extLst>
          </p:cNvPr>
          <p:cNvSpPr/>
          <p:nvPr/>
        </p:nvSpPr>
        <p:spPr>
          <a:xfrm>
            <a:off x="1295402" y="982132"/>
            <a:ext cx="9601196" cy="1303867"/>
          </a:xfrm>
          <a:prstGeom prst="rect">
            <a:avLst/>
          </a:prstGeom>
        </p:spPr>
        <p:txBody>
          <a:bodyPr vert="horz" lIns="91440" tIns="45720" rIns="91440" bIns="45720" rtlCol="0" anchor="ctr">
            <a:normAutofit/>
          </a:bodyPr>
          <a:lstStyle/>
          <a:p>
            <a:pPr algn="ctr" defTabSz="457200">
              <a:spcBef>
                <a:spcPct val="0"/>
              </a:spcBef>
              <a:spcAft>
                <a:spcPts val="600"/>
              </a:spcAft>
            </a:pPr>
            <a:r>
              <a:rPr lang="en-US" sz="4400" b="1">
                <a:ln w="3175" cmpd="sng">
                  <a:noFill/>
                </a:ln>
                <a:solidFill>
                  <a:schemeClr val="tx1">
                    <a:lumMod val="85000"/>
                    <a:lumOff val="15000"/>
                  </a:schemeClr>
                </a:solidFill>
                <a:latin typeface="+mj-lt"/>
                <a:ea typeface="+mj-ea"/>
                <a:cs typeface="+mj-cs"/>
              </a:rPr>
              <a:t>Way forward</a:t>
            </a:r>
          </a:p>
        </p:txBody>
      </p:sp>
      <p:cxnSp>
        <p:nvCxnSpPr>
          <p:cNvPr id="21" name="Straight Connector 20">
            <a:extLst>
              <a:ext uri="{FF2B5EF4-FFF2-40B4-BE49-F238E27FC236}">
                <a16:creationId xmlns:a16="http://schemas.microsoft.com/office/drawing/2014/main" id="{96DC9B3E-DC68-4FF2-9781-CB1E626F55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116550EC-C68B-E7D4-7108-2D2210C75EE3}"/>
              </a:ext>
            </a:extLst>
          </p:cNvPr>
          <p:cNvSpPr txBox="1"/>
          <p:nvPr/>
        </p:nvSpPr>
        <p:spPr>
          <a:xfrm>
            <a:off x="1295401" y="2556932"/>
            <a:ext cx="9601196" cy="3318936"/>
          </a:xfrm>
          <a:prstGeom prst="rect">
            <a:avLst/>
          </a:prstGeom>
        </p:spPr>
        <p:txBody>
          <a:bodyPr vert="horz" lIns="91440" tIns="45720" rIns="91440" bIns="45720" rtlCol="0" anchor="t">
            <a:normAutofit/>
          </a:bodyPr>
          <a:lstStyle/>
          <a:p>
            <a:pPr marL="285750" indent="-285750" fontAlgn="base">
              <a:buFont typeface="Arial" panose="020B0604020202020204" pitchFamily="34" charset="0"/>
              <a:buChar char="•"/>
            </a:pPr>
            <a:r>
              <a:rPr lang="en-US" dirty="0"/>
              <a:t>The unpredictability of financial information makes predicting stock movements a challenging task that has garnered interest from both academia and industry.​</a:t>
            </a:r>
          </a:p>
          <a:p>
            <a:pPr marL="285750" indent="-285750" fontAlgn="base">
              <a:buFont typeface="Arial" panose="020B0604020202020204" pitchFamily="34" charset="0"/>
              <a:buChar char="•"/>
            </a:pPr>
            <a:endParaRPr lang="en-US" dirty="0"/>
          </a:p>
          <a:p>
            <a:pPr marL="285750" indent="-285750" fontAlgn="base">
              <a:buFont typeface="Arial" panose="020B0604020202020204" pitchFamily="34" charset="0"/>
              <a:buChar char="•"/>
            </a:pPr>
            <a:r>
              <a:rPr lang="en-US" dirty="0"/>
              <a:t>Adding exogeneous variables like employment rate, inflation can help to pick up spikes.</a:t>
            </a:r>
          </a:p>
          <a:p>
            <a:pPr marL="285750" indent="-285750" fontAlgn="base">
              <a:buFont typeface="Arial" panose="020B0604020202020204" pitchFamily="34" charset="0"/>
              <a:buChar char="•"/>
            </a:pPr>
            <a:endParaRPr lang="en-US" dirty="0"/>
          </a:p>
          <a:p>
            <a:pPr marL="285750" indent="-285750" fontAlgn="base">
              <a:buFont typeface="Arial" panose="020B0604020202020204" pitchFamily="34" charset="0"/>
              <a:buChar char="•"/>
            </a:pPr>
            <a:r>
              <a:rPr lang="en-US" dirty="0"/>
              <a:t>Further research could explore architectural modifications, such as the implementation of transformers, BERT, and transfer learning techniques.​</a:t>
            </a:r>
          </a:p>
          <a:p>
            <a:pPr fontAlgn="base"/>
            <a:r>
              <a:rPr lang="en-US" dirty="0"/>
              <a:t>​</a:t>
            </a:r>
          </a:p>
          <a:p>
            <a:pPr defTabSz="457200">
              <a:spcBef>
                <a:spcPct val="20000"/>
              </a:spcBef>
              <a:spcAft>
                <a:spcPts val="600"/>
              </a:spcAft>
              <a:buClr>
                <a:schemeClr val="accent1"/>
              </a:buClr>
              <a:buSzPct val="115000"/>
            </a:pPr>
            <a:endParaRPr lang="en-US" sz="2000" dirty="0">
              <a:solidFill>
                <a:schemeClr val="tx1">
                  <a:lumMod val="85000"/>
                  <a:lumOff val="15000"/>
                </a:schemeClr>
              </a:solidFill>
            </a:endParaRPr>
          </a:p>
        </p:txBody>
      </p:sp>
    </p:spTree>
    <p:extLst>
      <p:ext uri="{BB962C8B-B14F-4D97-AF65-F5344CB8AC3E}">
        <p14:creationId xmlns:p14="http://schemas.microsoft.com/office/powerpoint/2010/main" val="2901106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14F7DB2-2747-44B1-8CCD-EA4CF6EABA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6B274392-2BAA-4EFD-A7A4-941ABF7B2B1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54E9F97B-B428-4C46-8004-BC4A40DEF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F6C42F04-DEA1-45C3-9F84-8B1652F9C9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DA860151-6D39-4EDD-99B8-908690A0DD3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5" name="Straight Connector 14">
            <a:extLst>
              <a:ext uri="{FF2B5EF4-FFF2-40B4-BE49-F238E27FC236}">
                <a16:creationId xmlns:a16="http://schemas.microsoft.com/office/drawing/2014/main" id="{2C02D87C-1E23-4B24-AFE6-A85743C72F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7" name="Rectangle 16">
            <a:extLst>
              <a:ext uri="{FF2B5EF4-FFF2-40B4-BE49-F238E27FC236}">
                <a16:creationId xmlns:a16="http://schemas.microsoft.com/office/drawing/2014/main" id="{29369C1F-C4A4-40B4-B6E0-2858C840F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5"/>
            <a:stretch/>
          </a:blipFill>
          <a:ln w="15875" cap="flat" cmpd="sng" algn="ctr">
            <a:solidFill>
              <a:srgbClr val="D9B247">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Garamond" panose="02020404030301010803"/>
              <a:ea typeface="+mn-ea"/>
              <a:cs typeface="+mn-cs"/>
            </a:endParaRPr>
          </a:p>
        </p:txBody>
      </p:sp>
      <p:pic>
        <p:nvPicPr>
          <p:cNvPr id="19" name="Picture 18">
            <a:extLst>
              <a:ext uri="{FF2B5EF4-FFF2-40B4-BE49-F238E27FC236}">
                <a16:creationId xmlns:a16="http://schemas.microsoft.com/office/drawing/2014/main" id="{D2C6A0EE-D2D9-448F-B083-7DEEB674BA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Rectangle 1">
            <a:extLst>
              <a:ext uri="{FF2B5EF4-FFF2-40B4-BE49-F238E27FC236}">
                <a16:creationId xmlns:a16="http://schemas.microsoft.com/office/drawing/2014/main" id="{2F6A37AC-4B2E-20D5-BD05-65BF9A63467A}"/>
              </a:ext>
            </a:extLst>
          </p:cNvPr>
          <p:cNvSpPr/>
          <p:nvPr/>
        </p:nvSpPr>
        <p:spPr>
          <a:xfrm>
            <a:off x="1295402" y="982132"/>
            <a:ext cx="9601196" cy="1303867"/>
          </a:xfrm>
          <a:prstGeom prst="rect">
            <a:avLst/>
          </a:prstGeom>
        </p:spPr>
        <p:txBody>
          <a:bodyPr vert="horz" lIns="91440" tIns="45720" rIns="91440" bIns="45720" rtlCol="0" anchor="ctr">
            <a:normAutofit/>
          </a:bodyPr>
          <a:lstStyle/>
          <a:p>
            <a:pPr defTabSz="457200">
              <a:spcBef>
                <a:spcPct val="0"/>
              </a:spcBef>
              <a:spcAft>
                <a:spcPts val="600"/>
              </a:spcAft>
            </a:pPr>
            <a:r>
              <a:rPr lang="en-US" sz="4400" b="1" dirty="0">
                <a:ln w="3175" cmpd="sng">
                  <a:noFill/>
                </a:ln>
                <a:solidFill>
                  <a:schemeClr val="tx1">
                    <a:lumMod val="85000"/>
                    <a:lumOff val="15000"/>
                  </a:schemeClr>
                </a:solidFill>
                <a:latin typeface="Candara" panose="020E0502030303020204" pitchFamily="34" charset="0"/>
                <a:ea typeface="+mj-ea"/>
                <a:cs typeface="+mj-cs"/>
              </a:rPr>
              <a:t>References</a:t>
            </a:r>
          </a:p>
        </p:txBody>
      </p:sp>
      <p:cxnSp>
        <p:nvCxnSpPr>
          <p:cNvPr id="21" name="Straight Connector 20">
            <a:extLst>
              <a:ext uri="{FF2B5EF4-FFF2-40B4-BE49-F238E27FC236}">
                <a16:creationId xmlns:a16="http://schemas.microsoft.com/office/drawing/2014/main" id="{96DC9B3E-DC68-4FF2-9781-CB1E626F55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83042" y="2400639"/>
            <a:ext cx="9273858"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116550EC-C68B-E7D4-7108-2D2210C75EE3}"/>
              </a:ext>
            </a:extLst>
          </p:cNvPr>
          <p:cNvSpPr txBox="1"/>
          <p:nvPr/>
        </p:nvSpPr>
        <p:spPr>
          <a:xfrm>
            <a:off x="1295401" y="2556932"/>
            <a:ext cx="9601196" cy="3318936"/>
          </a:xfrm>
          <a:prstGeom prst="rect">
            <a:avLst/>
          </a:prstGeom>
        </p:spPr>
        <p:txBody>
          <a:bodyPr vert="horz" lIns="91440" tIns="45720" rIns="91440" bIns="45720" rtlCol="0" anchor="t">
            <a:normAutofit/>
          </a:bodyPr>
          <a:lstStyle/>
          <a:p>
            <a:pPr marL="285750" indent="-285750" fontAlgn="base">
              <a:buFont typeface="Arial" panose="020B0604020202020204" pitchFamily="34" charset="0"/>
              <a:buChar char="•"/>
            </a:pPr>
            <a:r>
              <a:rPr lang="en-US" u="sng" dirty="0">
                <a:latin typeface="Candara" panose="020E0502030303020204" pitchFamily="34" charset="0"/>
                <a:hlinkClick r:id="rId7"/>
              </a:rPr>
              <a:t>Karim M</a:t>
            </a:r>
            <a:r>
              <a:rPr lang="en-US" dirty="0">
                <a:latin typeface="Candara" panose="020E0502030303020204" pitchFamily="34" charset="0"/>
              </a:rPr>
              <a:t>, </a:t>
            </a:r>
            <a:r>
              <a:rPr lang="en-US" u="sng" dirty="0">
                <a:latin typeface="Candara" panose="020E0502030303020204" pitchFamily="34" charset="0"/>
                <a:hlinkClick r:id="rId8"/>
              </a:rPr>
              <a:t>Foysal M</a:t>
            </a:r>
            <a:r>
              <a:rPr lang="en-US" dirty="0">
                <a:latin typeface="Candara" panose="020E0502030303020204" pitchFamily="34" charset="0"/>
              </a:rPr>
              <a:t> and </a:t>
            </a:r>
            <a:r>
              <a:rPr lang="en-US" u="sng" dirty="0">
                <a:latin typeface="Candara" panose="020E0502030303020204" pitchFamily="34" charset="0"/>
                <a:hlinkClick r:id="rId9"/>
              </a:rPr>
              <a:t>Das S</a:t>
            </a:r>
            <a:r>
              <a:rPr lang="en-US" dirty="0">
                <a:latin typeface="Candara" panose="020E0502030303020204" pitchFamily="34" charset="0"/>
              </a:rPr>
              <a:t>. (2023). Stock Price Prediction Using Bi-LSTM and GRU-Based Hybrid Deep Learning Approach. Proceedings of Third Doctoral Symposium on Computational Intelligence. 10.1007/978-981-19-3148-2_60. (701-711).​</a:t>
            </a:r>
          </a:p>
          <a:p>
            <a:pPr marL="285750" indent="-285750" fontAlgn="base">
              <a:buFont typeface="Arial" panose="020B0604020202020204" pitchFamily="34" charset="0"/>
              <a:buChar char="•"/>
            </a:pPr>
            <a:endParaRPr lang="en-US" dirty="0">
              <a:latin typeface="Candara" panose="020E0502030303020204" pitchFamily="34" charset="0"/>
            </a:endParaRPr>
          </a:p>
          <a:p>
            <a:pPr marL="285750" indent="-285750" fontAlgn="base">
              <a:buFont typeface="Arial" panose="020B0604020202020204" pitchFamily="34" charset="0"/>
              <a:buChar char="•"/>
            </a:pPr>
            <a:r>
              <a:rPr lang="en-US" dirty="0">
                <a:latin typeface="Candara" panose="020E0502030303020204" pitchFamily="34" charset="0"/>
              </a:rPr>
              <a:t>Y. Wang, D. </a:t>
            </a:r>
            <a:r>
              <a:rPr lang="en-US" dirty="0" err="1">
                <a:latin typeface="Candara" panose="020E0502030303020204" pitchFamily="34" charset="0"/>
              </a:rPr>
              <a:t>Seyler</a:t>
            </a:r>
            <a:r>
              <a:rPr lang="en-US" dirty="0">
                <a:latin typeface="Candara" panose="020E0502030303020204" pitchFamily="34" charset="0"/>
              </a:rPr>
              <a:t>, S. K. K. </a:t>
            </a:r>
            <a:r>
              <a:rPr lang="en-US" dirty="0" err="1">
                <a:latin typeface="Candara" panose="020E0502030303020204" pitchFamily="34" charset="0"/>
              </a:rPr>
              <a:t>Santu</a:t>
            </a:r>
            <a:r>
              <a:rPr lang="en-US" dirty="0">
                <a:latin typeface="Candara" panose="020E0502030303020204" pitchFamily="34" charset="0"/>
              </a:rPr>
              <a:t> and C. </a:t>
            </a:r>
            <a:r>
              <a:rPr lang="en-US" dirty="0" err="1">
                <a:latin typeface="Candara" panose="020E0502030303020204" pitchFamily="34" charset="0"/>
              </a:rPr>
              <a:t>Zhai</a:t>
            </a:r>
            <a:r>
              <a:rPr lang="en-US" dirty="0">
                <a:latin typeface="Candara" panose="020E0502030303020204" pitchFamily="34" charset="0"/>
              </a:rPr>
              <a:t>, "A study of feature construction for text-based forecasting of time series variables", </a:t>
            </a:r>
            <a:r>
              <a:rPr lang="en-US" i="1" dirty="0">
                <a:latin typeface="Candara" panose="020E0502030303020204" pitchFamily="34" charset="0"/>
              </a:rPr>
              <a:t>Proceedings of the 2017 ACM on Conference on Information and Knowledge Management ser. CIKM ‘17</a:t>
            </a:r>
            <a:r>
              <a:rPr lang="en-US" dirty="0">
                <a:latin typeface="Candara" panose="020E0502030303020204" pitchFamily="34" charset="0"/>
              </a:rPr>
              <a:t>, pp. 2347-2350, 2017, [online] Available: http://</a:t>
            </a:r>
            <a:r>
              <a:rPr lang="en-US" dirty="0" err="1">
                <a:latin typeface="Candara" panose="020E0502030303020204" pitchFamily="34" charset="0"/>
              </a:rPr>
              <a:t>doi.acm.org</a:t>
            </a:r>
            <a:r>
              <a:rPr lang="en-US" dirty="0">
                <a:latin typeface="Candara" panose="020E0502030303020204" pitchFamily="34" charset="0"/>
              </a:rPr>
              <a:t>/10.1145/3132847.3133109.​</a:t>
            </a:r>
          </a:p>
        </p:txBody>
      </p:sp>
      <p:sp>
        <p:nvSpPr>
          <p:cNvPr id="5" name="Rectangle 4">
            <a:extLst>
              <a:ext uri="{FF2B5EF4-FFF2-40B4-BE49-F238E27FC236}">
                <a16:creationId xmlns:a16="http://schemas.microsoft.com/office/drawing/2014/main" id="{C278934E-8BB6-D644-AF71-326D13152015}"/>
              </a:ext>
            </a:extLst>
          </p:cNvPr>
          <p:cNvSpPr/>
          <p:nvPr/>
        </p:nvSpPr>
        <p:spPr>
          <a:xfrm>
            <a:off x="5974813" y="3244334"/>
            <a:ext cx="357790"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4895171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5" name="Straight Connector 14">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A918345-0169-04A3-7CA6-771004DD161F}"/>
              </a:ext>
            </a:extLst>
          </p:cNvPr>
          <p:cNvSpPr txBox="1"/>
          <p:nvPr/>
        </p:nvSpPr>
        <p:spPr>
          <a:xfrm>
            <a:off x="1295402" y="2556932"/>
            <a:ext cx="6256866" cy="3318936"/>
          </a:xfrm>
          <a:prstGeom prst="rect">
            <a:avLst/>
          </a:prstGeom>
        </p:spPr>
        <p:txBody>
          <a:bodyPr vert="horz" lIns="91440" tIns="45720" rIns="91440" bIns="45720" rtlCol="0" anchor="t">
            <a:normAutofit/>
          </a:bodyPr>
          <a:lstStyle/>
          <a:p>
            <a:pPr defTabSz="457200">
              <a:spcBef>
                <a:spcPct val="20000"/>
              </a:spcBef>
              <a:spcAft>
                <a:spcPts val="600"/>
              </a:spcAft>
              <a:buClr>
                <a:schemeClr val="accent1"/>
              </a:buClr>
              <a:buSzPct val="115000"/>
            </a:pPr>
            <a:r>
              <a:rPr lang="en-US" sz="4500" dirty="0">
                <a:solidFill>
                  <a:srgbClr val="262626"/>
                </a:solidFill>
              </a:rPr>
              <a:t>Thank You</a:t>
            </a:r>
          </a:p>
        </p:txBody>
      </p:sp>
      <p:pic>
        <p:nvPicPr>
          <p:cNvPr id="6" name="Graphic 5" descr="Smiling Face with No Fill">
            <a:extLst>
              <a:ext uri="{FF2B5EF4-FFF2-40B4-BE49-F238E27FC236}">
                <a16:creationId xmlns:a16="http://schemas.microsoft.com/office/drawing/2014/main" id="{3978770A-812C-1B52-EBD3-3F018A307B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85026" y="2757636"/>
            <a:ext cx="2739728" cy="2739728"/>
          </a:xfrm>
          <a:prstGeom prst="rect">
            <a:avLst/>
          </a:prstGeom>
          <a:ln w="57150" cmpd="thickThin">
            <a:solidFill>
              <a:srgbClr val="7F7F7F"/>
            </a:solidFill>
            <a:miter lim="800000"/>
          </a:ln>
        </p:spPr>
      </p:pic>
    </p:spTree>
    <p:extLst>
      <p:ext uri="{BB962C8B-B14F-4D97-AF65-F5344CB8AC3E}">
        <p14:creationId xmlns:p14="http://schemas.microsoft.com/office/powerpoint/2010/main" val="1077789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EB4B82D-A989-40D8-A457-F1D9C0345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14E99EC7-4ECA-46FD-A4EE-C28A8AC673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5736" y="28937"/>
            <a:ext cx="12188825" cy="6856214"/>
          </a:xfrm>
          <a:prstGeom prst="rect">
            <a:avLst/>
          </a:prstGeom>
        </p:spPr>
      </p:pic>
      <p:grpSp>
        <p:nvGrpSpPr>
          <p:cNvPr id="24" name="Group 23">
            <a:extLst>
              <a:ext uri="{FF2B5EF4-FFF2-40B4-BE49-F238E27FC236}">
                <a16:creationId xmlns:a16="http://schemas.microsoft.com/office/drawing/2014/main" id="{67034349-EB95-4DEC-941A-A5BEB23CC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28956"/>
            <a:ext cx="12234672" cy="658368"/>
            <a:chOff x="-18288" y="3128956"/>
            <a:chExt cx="12234672" cy="658368"/>
          </a:xfrm>
        </p:grpSpPr>
        <p:sp useBgFill="1">
          <p:nvSpPr>
            <p:cNvPr id="25" name="Rounded Rectangle 21">
              <a:extLst>
                <a:ext uri="{FF2B5EF4-FFF2-40B4-BE49-F238E27FC236}">
                  <a16:creationId xmlns:a16="http://schemas.microsoft.com/office/drawing/2014/main" id="{4ED14EF1-39B3-426A-842A-CEA137A65D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2303" y="3128956"/>
              <a:ext cx="45720" cy="658368"/>
            </a:xfrm>
            <a:prstGeom prst="roundRect">
              <a:avLst>
                <a:gd name="adj" fmla="val 50000"/>
              </a:avLst>
            </a:prstGeom>
            <a:ln w="9525">
              <a:noFill/>
            </a:ln>
            <a:effectLst>
              <a:innerShdw blurRad="114300">
                <a:prstClr val="black">
                  <a:alpha val="8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6" name="Picture 25">
              <a:extLst>
                <a:ext uri="{FF2B5EF4-FFF2-40B4-BE49-F238E27FC236}">
                  <a16:creationId xmlns:a16="http://schemas.microsoft.com/office/drawing/2014/main" id="{20BA46E3-54EA-491A-BDC2-C9A945118E5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18288" y="3154680"/>
              <a:ext cx="777240" cy="606425"/>
            </a:xfrm>
            <a:prstGeom prst="rect">
              <a:avLst/>
            </a:prstGeom>
          </p:spPr>
        </p:pic>
        <p:sp useBgFill="1">
          <p:nvSpPr>
            <p:cNvPr id="27" name="Rounded Rectangle 27">
              <a:extLst>
                <a:ext uri="{FF2B5EF4-FFF2-40B4-BE49-F238E27FC236}">
                  <a16:creationId xmlns:a16="http://schemas.microsoft.com/office/drawing/2014/main" id="{BC6C1592-02CC-4EA4-9A0E-7BE7C1ED8B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14377" y="3128956"/>
              <a:ext cx="45720" cy="658368"/>
            </a:xfrm>
            <a:prstGeom prst="roundRect">
              <a:avLst>
                <a:gd name="adj" fmla="val 50000"/>
              </a:avLst>
            </a:prstGeom>
            <a:ln w="9525">
              <a:noFill/>
            </a:ln>
            <a:effectLst>
              <a:innerShdw blurRad="114300">
                <a:srgbClr val="171717">
                  <a:alpha val="82745"/>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28" name="Picture 27">
              <a:extLst>
                <a:ext uri="{FF2B5EF4-FFF2-40B4-BE49-F238E27FC236}">
                  <a16:creationId xmlns:a16="http://schemas.microsoft.com/office/drawing/2014/main" id="{367E44A5-FAF8-4D81-90C9-CFD68F1A131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flipH="1">
              <a:off x="11439144" y="3154680"/>
              <a:ext cx="777240" cy="606425"/>
            </a:xfrm>
            <a:prstGeom prst="rect">
              <a:avLst/>
            </a:prstGeom>
          </p:spPr>
        </p:pic>
      </p:grpSp>
      <p:sp>
        <p:nvSpPr>
          <p:cNvPr id="5" name="Rectangle 4">
            <a:extLst>
              <a:ext uri="{FF2B5EF4-FFF2-40B4-BE49-F238E27FC236}">
                <a16:creationId xmlns:a16="http://schemas.microsoft.com/office/drawing/2014/main" id="{EB436133-2A65-1841-8EEA-33E6BCCAA89D}"/>
              </a:ext>
            </a:extLst>
          </p:cNvPr>
          <p:cNvSpPr/>
          <p:nvPr/>
        </p:nvSpPr>
        <p:spPr>
          <a:xfrm>
            <a:off x="1943218" y="1310687"/>
            <a:ext cx="1441421" cy="552139"/>
          </a:xfrm>
          <a:prstGeom prst="rect">
            <a:avLst/>
          </a:prstGeom>
        </p:spPr>
        <p:txBody>
          <a:bodyPr wrap="none">
            <a:spAutoFit/>
          </a:bodyPr>
          <a:lstStyle/>
          <a:p>
            <a:pPr algn="ctr" defTabSz="758952">
              <a:spcAft>
                <a:spcPts val="600"/>
              </a:spcAft>
            </a:pPr>
            <a:r>
              <a:rPr lang="en-US" sz="2988" b="1" kern="1200">
                <a:solidFill>
                  <a:schemeClr val="tx1"/>
                </a:solidFill>
                <a:latin typeface="Candara" panose="020E0502030303020204" pitchFamily="34" charset="0"/>
                <a:ea typeface="+mn-ea"/>
                <a:cs typeface="+mn-cs"/>
              </a:rPr>
              <a:t>Dataset</a:t>
            </a:r>
            <a:endParaRPr lang="en-US" sz="3600" b="1">
              <a:latin typeface="Candara" panose="020E0502030303020204" pitchFamily="34" charset="0"/>
            </a:endParaRPr>
          </a:p>
        </p:txBody>
      </p:sp>
      <p:sp>
        <p:nvSpPr>
          <p:cNvPr id="6" name="Rectangle 5">
            <a:extLst>
              <a:ext uri="{FF2B5EF4-FFF2-40B4-BE49-F238E27FC236}">
                <a16:creationId xmlns:a16="http://schemas.microsoft.com/office/drawing/2014/main" id="{E404AD4F-6541-0841-82E5-9CF01426CFA7}"/>
              </a:ext>
            </a:extLst>
          </p:cNvPr>
          <p:cNvSpPr/>
          <p:nvPr/>
        </p:nvSpPr>
        <p:spPr>
          <a:xfrm>
            <a:off x="1500808" y="5196150"/>
            <a:ext cx="4577868" cy="705386"/>
          </a:xfrm>
          <a:prstGeom prst="rect">
            <a:avLst/>
          </a:prstGeom>
        </p:spPr>
        <p:txBody>
          <a:bodyPr wrap="square">
            <a:spAutoFit/>
          </a:bodyPr>
          <a:lstStyle/>
          <a:p>
            <a:pPr defTabSz="758952">
              <a:spcAft>
                <a:spcPts val="600"/>
              </a:spcAft>
            </a:pPr>
            <a:r>
              <a:rPr lang="en-US" sz="1328" kern="1200" dirty="0">
                <a:solidFill>
                  <a:schemeClr val="tx1"/>
                </a:solidFill>
                <a:latin typeface="Candara" panose="020E0502030303020204" pitchFamily="34" charset="0"/>
                <a:ea typeface="+mn-ea"/>
                <a:cs typeface="+mn-cs"/>
              </a:rPr>
              <a:t>Sun, J. (2016, August). Daily News for Stock Market Prediction, Version 1. Retrieved 04/10/2023 from https://</a:t>
            </a:r>
            <a:r>
              <a:rPr lang="en-US" sz="1328" kern="1200" dirty="0" err="1">
                <a:solidFill>
                  <a:schemeClr val="tx1"/>
                </a:solidFill>
                <a:latin typeface="Candara" panose="020E0502030303020204" pitchFamily="34" charset="0"/>
                <a:ea typeface="+mn-ea"/>
                <a:cs typeface="+mn-cs"/>
              </a:rPr>
              <a:t>www.kaggle.com</a:t>
            </a:r>
            <a:r>
              <a:rPr lang="en-US" sz="1328" kern="1200" dirty="0">
                <a:solidFill>
                  <a:schemeClr val="tx1"/>
                </a:solidFill>
                <a:latin typeface="Candara" panose="020E0502030303020204" pitchFamily="34" charset="0"/>
                <a:ea typeface="+mn-ea"/>
                <a:cs typeface="+mn-cs"/>
              </a:rPr>
              <a:t>/aaron7sun/</a:t>
            </a:r>
            <a:r>
              <a:rPr lang="en-US" sz="1328" kern="1200" dirty="0" err="1">
                <a:solidFill>
                  <a:schemeClr val="tx1"/>
                </a:solidFill>
                <a:latin typeface="Candara" panose="020E0502030303020204" pitchFamily="34" charset="0"/>
                <a:ea typeface="+mn-ea"/>
                <a:cs typeface="+mn-cs"/>
              </a:rPr>
              <a:t>stocknews</a:t>
            </a:r>
            <a:r>
              <a:rPr lang="en-US" sz="1328" kern="1200" dirty="0">
                <a:solidFill>
                  <a:schemeClr val="tx1"/>
                </a:solidFill>
                <a:latin typeface="Candara" panose="020E0502030303020204" pitchFamily="34" charset="0"/>
                <a:ea typeface="+mn-ea"/>
                <a:cs typeface="+mn-cs"/>
              </a:rPr>
              <a:t>.</a:t>
            </a:r>
            <a:endParaRPr lang="en-US" sz="1600" dirty="0">
              <a:latin typeface="Candara" panose="020E0502030303020204" pitchFamily="34" charset="0"/>
            </a:endParaRPr>
          </a:p>
        </p:txBody>
      </p:sp>
      <p:sp>
        <p:nvSpPr>
          <p:cNvPr id="7" name="TextBox 6">
            <a:extLst>
              <a:ext uri="{FF2B5EF4-FFF2-40B4-BE49-F238E27FC236}">
                <a16:creationId xmlns:a16="http://schemas.microsoft.com/office/drawing/2014/main" id="{857917F6-C487-8740-B9C9-33D2432B7EE0}"/>
              </a:ext>
            </a:extLst>
          </p:cNvPr>
          <p:cNvSpPr txBox="1"/>
          <p:nvPr/>
        </p:nvSpPr>
        <p:spPr>
          <a:xfrm>
            <a:off x="1546902" y="1915853"/>
            <a:ext cx="4497177" cy="3082382"/>
          </a:xfrm>
          <a:prstGeom prst="rect">
            <a:avLst/>
          </a:prstGeom>
          <a:noFill/>
        </p:spPr>
        <p:txBody>
          <a:bodyPr wrap="square" rtlCol="0">
            <a:spAutoFit/>
          </a:bodyPr>
          <a:lstStyle/>
          <a:p>
            <a:pPr defTabSz="758952" fontAlgn="base">
              <a:spcAft>
                <a:spcPts val="600"/>
              </a:spcAft>
            </a:pPr>
            <a:r>
              <a:rPr lang="en-US" sz="1494" kern="1200" dirty="0">
                <a:solidFill>
                  <a:srgbClr val="000000"/>
                </a:solidFill>
                <a:latin typeface="Candara" panose="020E0502030303020204" pitchFamily="34" charset="0"/>
                <a:ea typeface="+mn-ea"/>
                <a:cs typeface="+mn-cs"/>
              </a:rPr>
              <a:t>The datasets consists of two channels of data:​</a:t>
            </a:r>
            <a:endParaRPr lang="en-US" sz="1328" kern="1200" dirty="0">
              <a:solidFill>
                <a:srgbClr val="000000"/>
              </a:solidFill>
              <a:latin typeface="Segoe UI" panose="020B0502040204020203" pitchFamily="34" charset="0"/>
              <a:ea typeface="+mn-ea"/>
              <a:cs typeface="+mn-cs"/>
            </a:endParaRPr>
          </a:p>
          <a:p>
            <a:pPr defTabSz="758952" fontAlgn="base">
              <a:spcAft>
                <a:spcPts val="600"/>
              </a:spcAft>
            </a:pPr>
            <a:r>
              <a:rPr lang="en-US" sz="1494" kern="1200" dirty="0">
                <a:solidFill>
                  <a:srgbClr val="000000"/>
                </a:solidFill>
                <a:latin typeface="Candara" panose="020E0502030303020204" pitchFamily="34" charset="0"/>
                <a:ea typeface="+mn-ea"/>
                <a:cs typeface="+mn-cs"/>
              </a:rPr>
              <a:t>​</a:t>
            </a:r>
            <a:endParaRPr lang="en-US" sz="1328" kern="1200" dirty="0">
              <a:solidFill>
                <a:srgbClr val="000000"/>
              </a:solidFill>
              <a:latin typeface="Segoe UI" panose="020B0502040204020203" pitchFamily="34" charset="0"/>
              <a:ea typeface="+mn-ea"/>
              <a:cs typeface="+mn-cs"/>
            </a:endParaRPr>
          </a:p>
          <a:p>
            <a:pPr marL="284607" indent="-284607" defTabSz="758952" fontAlgn="base">
              <a:spcAft>
                <a:spcPts val="600"/>
              </a:spcAft>
              <a:buFont typeface="+mj-lt"/>
              <a:buAutoNum type="arabicPeriod"/>
            </a:pPr>
            <a:r>
              <a:rPr lang="en-US" sz="1494" kern="1200" dirty="0">
                <a:solidFill>
                  <a:srgbClr val="000000"/>
                </a:solidFill>
                <a:latin typeface="Candara" panose="020E0502030303020204" pitchFamily="34" charset="0"/>
                <a:ea typeface="+mn-ea"/>
                <a:cs typeface="+mn-cs"/>
              </a:rPr>
              <a:t>News data: Historical news headlines from </a:t>
            </a:r>
            <a:r>
              <a:rPr lang="en-US" sz="1494" u="sng" kern="1200" dirty="0">
                <a:solidFill>
                  <a:srgbClr val="A8BF4D"/>
                </a:solidFill>
                <a:latin typeface="Candara" panose="020E0502030303020204" pitchFamily="34" charset="0"/>
                <a:ea typeface="+mn-ea"/>
                <a:cs typeface="+mn-cs"/>
                <a:hlinkClick r:id="rId6"/>
              </a:rPr>
              <a:t>Reddit WorldNews Channel</a:t>
            </a:r>
            <a:r>
              <a:rPr lang="en-US" sz="1494" kern="1200" dirty="0">
                <a:solidFill>
                  <a:srgbClr val="000000"/>
                </a:solidFill>
                <a:latin typeface="Candara" panose="020E0502030303020204" pitchFamily="34" charset="0"/>
                <a:ea typeface="+mn-ea"/>
                <a:cs typeface="+mn-cs"/>
              </a:rPr>
              <a:t> (/r/</a:t>
            </a:r>
            <a:r>
              <a:rPr lang="en-US" sz="1494" kern="1200" dirty="0" err="1">
                <a:solidFill>
                  <a:srgbClr val="000000"/>
                </a:solidFill>
                <a:latin typeface="Candara" panose="020E0502030303020204" pitchFamily="34" charset="0"/>
                <a:ea typeface="+mn-ea"/>
                <a:cs typeface="+mn-cs"/>
              </a:rPr>
              <a:t>worldnews</a:t>
            </a:r>
            <a:r>
              <a:rPr lang="en-US" sz="1494" kern="1200" dirty="0">
                <a:solidFill>
                  <a:srgbClr val="000000"/>
                </a:solidFill>
                <a:latin typeface="Candara" panose="020E0502030303020204" pitchFamily="34" charset="0"/>
                <a:ea typeface="+mn-ea"/>
                <a:cs typeface="+mn-cs"/>
              </a:rPr>
              <a:t>). They are ranked by reddit users' votes, and only the top 25 headlines are considered for a single date.​ Observations: 73608</a:t>
            </a:r>
            <a:br>
              <a:rPr lang="en-US" sz="1494" kern="1200" dirty="0">
                <a:solidFill>
                  <a:srgbClr val="000000"/>
                </a:solidFill>
                <a:latin typeface="Candara" panose="020E0502030303020204" pitchFamily="34" charset="0"/>
                <a:ea typeface="+mn-ea"/>
                <a:cs typeface="+mn-cs"/>
              </a:rPr>
            </a:br>
            <a:r>
              <a:rPr lang="en-US" sz="1494" kern="1200" dirty="0">
                <a:solidFill>
                  <a:srgbClr val="000000"/>
                </a:solidFill>
                <a:latin typeface="Candara" panose="020E0502030303020204" pitchFamily="34" charset="0"/>
                <a:ea typeface="+mn-ea"/>
                <a:cs typeface="+mn-cs"/>
              </a:rPr>
              <a:t>(Range: 2008-06-08 to 2016-07-01)​</a:t>
            </a:r>
            <a:endParaRPr lang="en-US" sz="1328" kern="1200" dirty="0">
              <a:solidFill>
                <a:srgbClr val="000000"/>
              </a:solidFill>
              <a:latin typeface="Segoe UI" panose="020B0502040204020203" pitchFamily="34" charset="0"/>
              <a:ea typeface="+mn-ea"/>
              <a:cs typeface="+mn-cs"/>
            </a:endParaRPr>
          </a:p>
          <a:p>
            <a:pPr marL="284607" indent="-284607" defTabSz="758952" fontAlgn="base">
              <a:spcAft>
                <a:spcPts val="600"/>
              </a:spcAft>
              <a:buFont typeface="+mj-lt"/>
              <a:buAutoNum type="arabicPeriod"/>
            </a:pPr>
            <a:r>
              <a:rPr lang="en-US" sz="1494" kern="1200" dirty="0">
                <a:solidFill>
                  <a:srgbClr val="000000"/>
                </a:solidFill>
                <a:latin typeface="Candara" panose="020E0502030303020204" pitchFamily="34" charset="0"/>
                <a:ea typeface="+mn-ea"/>
                <a:cs typeface="+mn-cs"/>
              </a:rPr>
              <a:t>Stock data: Dow Jones Industrial Average (DJIA) is used to "prove the concept".​</a:t>
            </a:r>
            <a:br>
              <a:rPr lang="en-US" sz="1494" kern="1200" dirty="0">
                <a:solidFill>
                  <a:srgbClr val="000000"/>
                </a:solidFill>
                <a:latin typeface="Candara" panose="020E0502030303020204" pitchFamily="34" charset="0"/>
                <a:ea typeface="+mn-ea"/>
                <a:cs typeface="+mn-cs"/>
              </a:rPr>
            </a:br>
            <a:r>
              <a:rPr lang="en-US" sz="1494" kern="1200" dirty="0">
                <a:solidFill>
                  <a:srgbClr val="000000"/>
                </a:solidFill>
                <a:latin typeface="Candara" panose="020E0502030303020204" pitchFamily="34" charset="0"/>
                <a:ea typeface="+mn-ea"/>
                <a:cs typeface="+mn-cs"/>
              </a:rPr>
              <a:t>(Range: 2008-08-08 to 2016-07-01) Observations: 1989</a:t>
            </a:r>
          </a:p>
        </p:txBody>
      </p:sp>
      <p:pic>
        <p:nvPicPr>
          <p:cNvPr id="13" name="Picture 12" descr="Graphical user interface, text, application, email&#10;&#10;Description automatically generated">
            <a:extLst>
              <a:ext uri="{FF2B5EF4-FFF2-40B4-BE49-F238E27FC236}">
                <a16:creationId xmlns:a16="http://schemas.microsoft.com/office/drawing/2014/main" id="{C196CC2D-4F81-E749-8267-A042BAA76CFE}"/>
              </a:ext>
            </a:extLst>
          </p:cNvPr>
          <p:cNvPicPr>
            <a:picLocks noChangeAspect="1"/>
          </p:cNvPicPr>
          <p:nvPr/>
        </p:nvPicPr>
        <p:blipFill rotWithShape="1">
          <a:blip r:embed="rId7"/>
          <a:srcRect r="45646"/>
          <a:stretch/>
        </p:blipFill>
        <p:spPr>
          <a:xfrm>
            <a:off x="6868329" y="1149305"/>
            <a:ext cx="3038016" cy="2590502"/>
          </a:xfrm>
          <a:prstGeom prst="rect">
            <a:avLst/>
          </a:prstGeom>
        </p:spPr>
      </p:pic>
      <p:pic>
        <p:nvPicPr>
          <p:cNvPr id="15" name="Picture 14" descr="Graphical user interface, text, application, email&#10;&#10;Description automatically generated">
            <a:extLst>
              <a:ext uri="{FF2B5EF4-FFF2-40B4-BE49-F238E27FC236}">
                <a16:creationId xmlns:a16="http://schemas.microsoft.com/office/drawing/2014/main" id="{609FD064-035F-AE4E-96BC-09957D3A6714}"/>
              </a:ext>
            </a:extLst>
          </p:cNvPr>
          <p:cNvPicPr>
            <a:picLocks noChangeAspect="1"/>
          </p:cNvPicPr>
          <p:nvPr/>
        </p:nvPicPr>
        <p:blipFill rotWithShape="1">
          <a:blip r:embed="rId8"/>
          <a:srcRect l="9655" t="1" r="20437" b="2360"/>
          <a:stretch/>
        </p:blipFill>
        <p:spPr>
          <a:xfrm>
            <a:off x="6868329" y="3666343"/>
            <a:ext cx="3353198" cy="2098441"/>
          </a:xfrm>
          <a:prstGeom prst="rect">
            <a:avLst/>
          </a:prstGeom>
        </p:spPr>
      </p:pic>
    </p:spTree>
    <p:extLst>
      <p:ext uri="{BB962C8B-B14F-4D97-AF65-F5344CB8AC3E}">
        <p14:creationId xmlns:p14="http://schemas.microsoft.com/office/powerpoint/2010/main" val="4048836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2055" name="Group 2054">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056" name="Picture 2055">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57" name="Rectangle 2056">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058" name="Picture 2057">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059" name="Picture 2058">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2061" name="Straight Connector 2060">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2063" name="Rectangle 2062">
            <a:extLst>
              <a:ext uri="{FF2B5EF4-FFF2-40B4-BE49-F238E27FC236}">
                <a16:creationId xmlns:a16="http://schemas.microsoft.com/office/drawing/2014/main" id="{22AC0F86-9A78-4E84-A4B4-ADB8B2629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5" name="Group 2064">
            <a:extLst>
              <a:ext uri="{FF2B5EF4-FFF2-40B4-BE49-F238E27FC236}">
                <a16:creationId xmlns:a16="http://schemas.microsoft.com/office/drawing/2014/main" id="{4AF78B9E-8BE2-4706-9377-A05FA25AB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066" name="Picture 2065">
              <a:extLst>
                <a:ext uri="{FF2B5EF4-FFF2-40B4-BE49-F238E27FC236}">
                  <a16:creationId xmlns:a16="http://schemas.microsoft.com/office/drawing/2014/main" id="{32CDFDE2-4DB3-4623-BA21-187D1B710F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067" name="Rectangle 2066">
              <a:extLst>
                <a:ext uri="{FF2B5EF4-FFF2-40B4-BE49-F238E27FC236}">
                  <a16:creationId xmlns:a16="http://schemas.microsoft.com/office/drawing/2014/main" id="{ED74B2AA-1443-4E9B-8462-F7F5B852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068" name="Picture 2067">
              <a:extLst>
                <a:ext uri="{FF2B5EF4-FFF2-40B4-BE49-F238E27FC236}">
                  <a16:creationId xmlns:a16="http://schemas.microsoft.com/office/drawing/2014/main" id="{9BB652B6-7300-49EC-9422-EF5342492A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069" name="Picture 2068">
              <a:extLst>
                <a:ext uri="{FF2B5EF4-FFF2-40B4-BE49-F238E27FC236}">
                  <a16:creationId xmlns:a16="http://schemas.microsoft.com/office/drawing/2014/main" id="{D0909587-01DE-424D-A15F-DAA28CF2CD3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Rectangle 1">
            <a:extLst>
              <a:ext uri="{FF2B5EF4-FFF2-40B4-BE49-F238E27FC236}">
                <a16:creationId xmlns:a16="http://schemas.microsoft.com/office/drawing/2014/main" id="{5C385B01-7E45-0742-9A89-7B7B128DA951}"/>
              </a:ext>
            </a:extLst>
          </p:cNvPr>
          <p:cNvSpPr/>
          <p:nvPr/>
        </p:nvSpPr>
        <p:spPr>
          <a:xfrm>
            <a:off x="7355370" y="982132"/>
            <a:ext cx="3743987" cy="1303867"/>
          </a:xfrm>
          <a:prstGeom prst="rect">
            <a:avLst/>
          </a:prstGeom>
        </p:spPr>
        <p:txBody>
          <a:bodyPr vert="horz" lIns="91440" tIns="45720" rIns="91440" bIns="45720" rtlCol="0" anchor="ctr">
            <a:normAutofit/>
          </a:bodyPr>
          <a:lstStyle/>
          <a:p>
            <a:pPr algn="ctr" defTabSz="457200">
              <a:lnSpc>
                <a:spcPct val="90000"/>
              </a:lnSpc>
              <a:spcBef>
                <a:spcPct val="0"/>
              </a:spcBef>
              <a:spcAft>
                <a:spcPts val="600"/>
              </a:spcAft>
            </a:pPr>
            <a:r>
              <a:rPr lang="en-US" sz="4100" b="1" dirty="0">
                <a:ln w="3175" cmpd="sng">
                  <a:noFill/>
                </a:ln>
                <a:solidFill>
                  <a:schemeClr val="tx1">
                    <a:lumMod val="85000"/>
                    <a:lumOff val="15000"/>
                  </a:schemeClr>
                </a:solidFill>
                <a:latin typeface="+mj-lt"/>
                <a:ea typeface="+mj-ea"/>
                <a:cs typeface="+mj-cs"/>
              </a:rPr>
              <a:t>Business Problem</a:t>
            </a:r>
          </a:p>
        </p:txBody>
      </p:sp>
      <p:sp>
        <p:nvSpPr>
          <p:cNvPr id="2071" name="Rectangle 2070">
            <a:extLst>
              <a:ext uri="{FF2B5EF4-FFF2-40B4-BE49-F238E27FC236}">
                <a16:creationId xmlns:a16="http://schemas.microsoft.com/office/drawing/2014/main" id="{69A54E25-1C05-48E5-A5CC-3778C1D36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73" name="Straight Connector 2072">
            <a:extLst>
              <a:ext uri="{FF2B5EF4-FFF2-40B4-BE49-F238E27FC236}">
                <a16:creationId xmlns:a16="http://schemas.microsoft.com/office/drawing/2014/main" id="{0E5D0023-B23E-4823-8D72-B07FFF8CAE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8C7C543B-0B75-A24A-8B18-D264AFC9B320}"/>
              </a:ext>
            </a:extLst>
          </p:cNvPr>
          <p:cNvSpPr txBox="1"/>
          <p:nvPr/>
        </p:nvSpPr>
        <p:spPr>
          <a:xfrm>
            <a:off x="7225048" y="2556932"/>
            <a:ext cx="4186664" cy="2961664"/>
          </a:xfrm>
          <a:prstGeom prst="rect">
            <a:avLst/>
          </a:prstGeom>
        </p:spPr>
        <p:txBody>
          <a:bodyPr vert="horz" lIns="91440" tIns="45720" rIns="91440" bIns="45720" rtlCol="0" anchor="t">
            <a:noAutofit/>
          </a:bodyPr>
          <a:lstStyle/>
          <a:p>
            <a:pPr defTabSz="457200">
              <a:spcBef>
                <a:spcPct val="20000"/>
              </a:spcBef>
              <a:spcAft>
                <a:spcPts val="600"/>
              </a:spcAft>
              <a:buClr>
                <a:schemeClr val="accent1"/>
              </a:buClr>
              <a:buSzPct val="115000"/>
            </a:pPr>
            <a:r>
              <a:rPr lang="en-US" sz="2400" b="0" i="0" u="none" strike="noStrike" dirty="0">
                <a:solidFill>
                  <a:srgbClr val="262626"/>
                </a:solidFill>
                <a:effectLst/>
                <a:latin typeface="Garamond" panose="02020404030301010803" pitchFamily="18" charset="0"/>
              </a:rPr>
              <a:t>Our goal is to predict the future direction and magnitude of changes in stock prices based on news headlines. This will help investors and traders make more informed investment decisions and potentially increase their returns.</a:t>
            </a:r>
            <a:r>
              <a:rPr lang="en-US" sz="2400" b="0" i="0" dirty="0">
                <a:solidFill>
                  <a:srgbClr val="262626"/>
                </a:solidFill>
                <a:effectLst/>
                <a:latin typeface="Garamond" panose="02020404030301010803" pitchFamily="18" charset="0"/>
              </a:rPr>
              <a:t>​</a:t>
            </a:r>
            <a:endParaRPr lang="en-US" sz="2400" dirty="0">
              <a:solidFill>
                <a:schemeClr val="tx1">
                  <a:lumMod val="85000"/>
                  <a:lumOff val="15000"/>
                </a:schemeClr>
              </a:solidFill>
            </a:endParaRPr>
          </a:p>
        </p:txBody>
      </p:sp>
      <p:pic>
        <p:nvPicPr>
          <p:cNvPr id="7" name="Picture 6">
            <a:extLst>
              <a:ext uri="{FF2B5EF4-FFF2-40B4-BE49-F238E27FC236}">
                <a16:creationId xmlns:a16="http://schemas.microsoft.com/office/drawing/2014/main" id="{963C9431-94E9-2D4A-8B85-795080302450}"/>
              </a:ext>
            </a:extLst>
          </p:cNvPr>
          <p:cNvPicPr>
            <a:picLocks noChangeAspect="1"/>
          </p:cNvPicPr>
          <p:nvPr/>
        </p:nvPicPr>
        <p:blipFill>
          <a:blip r:embed="rId5"/>
          <a:stretch>
            <a:fillRect/>
          </a:stretch>
        </p:blipFill>
        <p:spPr>
          <a:xfrm>
            <a:off x="1423523" y="1620744"/>
            <a:ext cx="5024180" cy="3614725"/>
          </a:xfrm>
          <a:prstGeom prst="rect">
            <a:avLst/>
          </a:prstGeom>
        </p:spPr>
      </p:pic>
    </p:spTree>
    <p:extLst>
      <p:ext uri="{BB962C8B-B14F-4D97-AF65-F5344CB8AC3E}">
        <p14:creationId xmlns:p14="http://schemas.microsoft.com/office/powerpoint/2010/main" val="1328448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2" name="Picture 11">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5" name="Picture 14">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7" name="Straight Connector 16">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5C385B01-7E45-0742-9A89-7B7B128DA951}"/>
              </a:ext>
            </a:extLst>
          </p:cNvPr>
          <p:cNvSpPr/>
          <p:nvPr/>
        </p:nvSpPr>
        <p:spPr>
          <a:xfrm>
            <a:off x="1295402" y="982132"/>
            <a:ext cx="9601196" cy="1303867"/>
          </a:xfrm>
          <a:prstGeom prst="rect">
            <a:avLst/>
          </a:prstGeom>
        </p:spPr>
        <p:txBody>
          <a:bodyPr vert="horz" lIns="91440" tIns="45720" rIns="91440" bIns="45720" rtlCol="0" anchor="ctr">
            <a:normAutofit/>
          </a:bodyPr>
          <a:lstStyle/>
          <a:p>
            <a:pPr algn="ctr" defTabSz="457200">
              <a:spcBef>
                <a:spcPct val="0"/>
              </a:spcBef>
              <a:spcAft>
                <a:spcPts val="600"/>
              </a:spcAft>
            </a:pPr>
            <a:r>
              <a:rPr lang="en-US" sz="4400" b="1">
                <a:ln w="3175" cmpd="sng">
                  <a:noFill/>
                </a:ln>
                <a:solidFill>
                  <a:srgbClr val="262626"/>
                </a:solidFill>
                <a:latin typeface="+mj-lt"/>
                <a:ea typeface="+mj-ea"/>
                <a:cs typeface="+mj-cs"/>
              </a:rPr>
              <a:t>Data Preprocessing</a:t>
            </a:r>
          </a:p>
        </p:txBody>
      </p:sp>
      <p:sp>
        <p:nvSpPr>
          <p:cNvPr id="4" name="TextBox 3">
            <a:extLst>
              <a:ext uri="{FF2B5EF4-FFF2-40B4-BE49-F238E27FC236}">
                <a16:creationId xmlns:a16="http://schemas.microsoft.com/office/drawing/2014/main" id="{8C7C543B-0B75-A24A-8B18-D264AFC9B320}"/>
              </a:ext>
            </a:extLst>
          </p:cNvPr>
          <p:cNvSpPr txBox="1"/>
          <p:nvPr/>
        </p:nvSpPr>
        <p:spPr>
          <a:xfrm>
            <a:off x="761504" y="2421465"/>
            <a:ext cx="7622642" cy="3766829"/>
          </a:xfrm>
          <a:prstGeom prst="rect">
            <a:avLst/>
          </a:prstGeom>
        </p:spPr>
        <p:txBody>
          <a:bodyPr vert="horz" lIns="91440" tIns="45720" rIns="91440" bIns="45720" rtlCol="0" anchor="t">
            <a:noAutofit/>
          </a:bodyPr>
          <a:lstStyle/>
          <a:p>
            <a:pPr marL="285750" indent="-285750" defTabSz="457200" fontAlgn="base">
              <a:lnSpc>
                <a:spcPct val="90000"/>
              </a:lnSpc>
              <a:spcBef>
                <a:spcPct val="20000"/>
              </a:spcBef>
              <a:spcAft>
                <a:spcPts val="600"/>
              </a:spcAft>
              <a:buClr>
                <a:schemeClr val="accent1"/>
              </a:buClr>
              <a:buSzPct val="115000"/>
              <a:buFont typeface="Arial"/>
              <a:buChar char="•"/>
            </a:pPr>
            <a:r>
              <a:rPr lang="en-US" b="0" i="0" u="none" strike="noStrike" dirty="0">
                <a:solidFill>
                  <a:srgbClr val="262626"/>
                </a:solidFill>
              </a:rPr>
              <a:t>Removal of extra dates from the News dataset</a:t>
            </a:r>
            <a:r>
              <a:rPr lang="en-US" b="0" i="0" dirty="0">
                <a:solidFill>
                  <a:srgbClr val="262626"/>
                </a:solidFill>
              </a:rPr>
              <a:t>​</a:t>
            </a:r>
          </a:p>
          <a:p>
            <a:pPr marL="285750" indent="-285750" defTabSz="457200" fontAlgn="base">
              <a:lnSpc>
                <a:spcPct val="90000"/>
              </a:lnSpc>
              <a:spcBef>
                <a:spcPct val="20000"/>
              </a:spcBef>
              <a:spcAft>
                <a:spcPts val="600"/>
              </a:spcAft>
              <a:buClr>
                <a:schemeClr val="accent1"/>
              </a:buClr>
              <a:buSzPct val="115000"/>
              <a:buFont typeface="Arial"/>
              <a:buChar char="•"/>
            </a:pPr>
            <a:r>
              <a:rPr lang="en-US" b="0" i="0" u="none" strike="noStrike" dirty="0">
                <a:solidFill>
                  <a:srgbClr val="262626"/>
                </a:solidFill>
              </a:rPr>
              <a:t>Removal of extra columns from the Price dataset</a:t>
            </a:r>
            <a:r>
              <a:rPr lang="en-US" b="0" i="0" dirty="0">
                <a:solidFill>
                  <a:srgbClr val="262626"/>
                </a:solidFill>
              </a:rPr>
              <a:t>​</a:t>
            </a:r>
          </a:p>
          <a:p>
            <a:pPr marL="285750" indent="-285750" defTabSz="457200" fontAlgn="base">
              <a:lnSpc>
                <a:spcPct val="90000"/>
              </a:lnSpc>
              <a:spcBef>
                <a:spcPct val="20000"/>
              </a:spcBef>
              <a:spcAft>
                <a:spcPts val="600"/>
              </a:spcAft>
              <a:buClr>
                <a:schemeClr val="accent1"/>
              </a:buClr>
              <a:buSzPct val="115000"/>
              <a:buFont typeface="Arial"/>
              <a:buChar char="•"/>
            </a:pPr>
            <a:r>
              <a:rPr lang="en-US" b="0" i="0" u="none" strike="noStrike" dirty="0">
                <a:solidFill>
                  <a:srgbClr val="262626"/>
                </a:solidFill>
              </a:rPr>
              <a:t>Taking first difference of open price of the stock </a:t>
            </a:r>
            <a:r>
              <a:rPr lang="en-US" b="0" i="0" dirty="0">
                <a:solidFill>
                  <a:srgbClr val="262626"/>
                </a:solidFill>
              </a:rPr>
              <a:t>​</a:t>
            </a:r>
          </a:p>
          <a:p>
            <a:pPr marL="285750" indent="-285750" defTabSz="457200" fontAlgn="base">
              <a:lnSpc>
                <a:spcPct val="90000"/>
              </a:lnSpc>
              <a:spcBef>
                <a:spcPct val="20000"/>
              </a:spcBef>
              <a:spcAft>
                <a:spcPts val="600"/>
              </a:spcAft>
              <a:buClr>
                <a:schemeClr val="accent1"/>
              </a:buClr>
              <a:buSzPct val="115000"/>
              <a:buFont typeface="Arial"/>
              <a:buChar char="•"/>
            </a:pPr>
            <a:r>
              <a:rPr lang="en-US" b="0" i="0" u="none" strike="noStrike" dirty="0">
                <a:solidFill>
                  <a:srgbClr val="262626"/>
                </a:solidFill>
              </a:rPr>
              <a:t>Removal of Null values</a:t>
            </a:r>
            <a:r>
              <a:rPr lang="en-US" b="0" i="0" dirty="0">
                <a:solidFill>
                  <a:srgbClr val="262626"/>
                </a:solidFill>
              </a:rPr>
              <a:t>​</a:t>
            </a:r>
          </a:p>
          <a:p>
            <a:pPr marL="285750" indent="-285750" defTabSz="457200" fontAlgn="base">
              <a:lnSpc>
                <a:spcPct val="90000"/>
              </a:lnSpc>
              <a:spcBef>
                <a:spcPct val="20000"/>
              </a:spcBef>
              <a:spcAft>
                <a:spcPts val="600"/>
              </a:spcAft>
              <a:buClr>
                <a:schemeClr val="accent1"/>
              </a:buClr>
              <a:buSzPct val="115000"/>
              <a:buFont typeface="Arial"/>
              <a:buChar char="•"/>
            </a:pPr>
            <a:r>
              <a:rPr lang="en-US" b="0" i="0" u="none" strike="noStrike" dirty="0">
                <a:solidFill>
                  <a:srgbClr val="262626"/>
                </a:solidFill>
              </a:rPr>
              <a:t>Combination of both the datasets that contains Price and News headlines information.</a:t>
            </a:r>
            <a:r>
              <a:rPr lang="en-US" b="0" i="0" dirty="0">
                <a:solidFill>
                  <a:srgbClr val="262626"/>
                </a:solidFill>
              </a:rPr>
              <a:t>​</a:t>
            </a:r>
          </a:p>
          <a:p>
            <a:pPr marL="285750" indent="-285750" defTabSz="457200" fontAlgn="base">
              <a:lnSpc>
                <a:spcPct val="90000"/>
              </a:lnSpc>
              <a:spcBef>
                <a:spcPct val="20000"/>
              </a:spcBef>
              <a:spcAft>
                <a:spcPts val="600"/>
              </a:spcAft>
              <a:buClr>
                <a:schemeClr val="accent1"/>
              </a:buClr>
              <a:buSzPct val="115000"/>
              <a:buFont typeface="Arial"/>
              <a:buChar char="•"/>
            </a:pPr>
            <a:r>
              <a:rPr lang="en-US" b="0" i="0" u="none" strike="noStrike" dirty="0">
                <a:solidFill>
                  <a:srgbClr val="262626"/>
                </a:solidFill>
              </a:rPr>
              <a:t>Normalizing the Market Opening Price.</a:t>
            </a:r>
            <a:r>
              <a:rPr lang="en-US" b="0" i="0" dirty="0">
                <a:solidFill>
                  <a:srgbClr val="262626"/>
                </a:solidFill>
              </a:rPr>
              <a:t>​</a:t>
            </a:r>
          </a:p>
          <a:p>
            <a:pPr marL="285750" indent="-285750" defTabSz="457200" fontAlgn="base">
              <a:lnSpc>
                <a:spcPct val="90000"/>
              </a:lnSpc>
              <a:spcBef>
                <a:spcPct val="20000"/>
              </a:spcBef>
              <a:spcAft>
                <a:spcPts val="600"/>
              </a:spcAft>
              <a:buClr>
                <a:schemeClr val="accent1"/>
              </a:buClr>
              <a:buSzPct val="115000"/>
              <a:buFont typeface="Arial"/>
              <a:buChar char="•"/>
            </a:pPr>
            <a:r>
              <a:rPr lang="en-US" b="0" i="0" u="none" strike="noStrike" dirty="0">
                <a:solidFill>
                  <a:srgbClr val="262626"/>
                </a:solidFill>
              </a:rPr>
              <a:t>Text Preprocessing: removing </a:t>
            </a:r>
            <a:r>
              <a:rPr lang="en-US" b="0" i="0" u="none" strike="noStrike" dirty="0" err="1">
                <a:solidFill>
                  <a:srgbClr val="262626"/>
                </a:solidFill>
              </a:rPr>
              <a:t>Stopwords</a:t>
            </a:r>
            <a:r>
              <a:rPr lang="en-US" b="0" i="0" u="none" strike="noStrike" dirty="0">
                <a:solidFill>
                  <a:srgbClr val="262626"/>
                </a:solidFill>
              </a:rPr>
              <a:t>, Contractions, making text lowercase, removing extra white spaces and punctuations</a:t>
            </a:r>
            <a:r>
              <a:rPr lang="en-US" b="0" i="0" dirty="0">
                <a:solidFill>
                  <a:srgbClr val="262626"/>
                </a:solidFill>
              </a:rPr>
              <a:t>​</a:t>
            </a:r>
          </a:p>
          <a:p>
            <a:pPr marL="285750" indent="-285750" defTabSz="457200" fontAlgn="base">
              <a:lnSpc>
                <a:spcPct val="90000"/>
              </a:lnSpc>
              <a:spcBef>
                <a:spcPct val="20000"/>
              </a:spcBef>
              <a:spcAft>
                <a:spcPts val="600"/>
              </a:spcAft>
              <a:buClr>
                <a:schemeClr val="accent1"/>
              </a:buClr>
              <a:buSzPct val="115000"/>
              <a:buFont typeface="Arial"/>
              <a:buChar char="•"/>
            </a:pPr>
            <a:r>
              <a:rPr lang="en-US" b="0" i="0" u="none" strike="noStrike" dirty="0">
                <a:solidFill>
                  <a:srgbClr val="262626"/>
                </a:solidFill>
              </a:rPr>
              <a:t>Defining a Vocabulary by using a Counter, which is a dictionary mapping of words and their counts that allow us to easily update and query.</a:t>
            </a:r>
            <a:endParaRPr lang="en-US" b="0" i="0" dirty="0">
              <a:solidFill>
                <a:srgbClr val="262626"/>
              </a:solidFill>
            </a:endParaRPr>
          </a:p>
        </p:txBody>
      </p:sp>
      <p:pic>
        <p:nvPicPr>
          <p:cNvPr id="8" name="Graphic 7" descr="Filter">
            <a:extLst>
              <a:ext uri="{FF2B5EF4-FFF2-40B4-BE49-F238E27FC236}">
                <a16:creationId xmlns:a16="http://schemas.microsoft.com/office/drawing/2014/main" id="{41177808-13DC-A23D-F7D8-49E110672A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64971" y="2757636"/>
            <a:ext cx="2739728" cy="2739728"/>
          </a:xfrm>
          <a:prstGeom prst="rect">
            <a:avLst/>
          </a:prstGeom>
          <a:ln w="57150" cmpd="thickThin">
            <a:solidFill>
              <a:srgbClr val="7F7F7F"/>
            </a:solidFill>
            <a:miter lim="800000"/>
          </a:ln>
        </p:spPr>
      </p:pic>
    </p:spTree>
    <p:extLst>
      <p:ext uri="{BB962C8B-B14F-4D97-AF65-F5344CB8AC3E}">
        <p14:creationId xmlns:p14="http://schemas.microsoft.com/office/powerpoint/2010/main" val="725232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FB5D1BB-0703-437B-BD1E-1D07F8A27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3" name="Picture 12">
              <a:extLst>
                <a:ext uri="{FF2B5EF4-FFF2-40B4-BE49-F238E27FC236}">
                  <a16:creationId xmlns:a16="http://schemas.microsoft.com/office/drawing/2014/main" id="{3886586B-3F0F-4593-B272-AE75AD0F092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4" name="Rectangle 13">
              <a:extLst>
                <a:ext uri="{FF2B5EF4-FFF2-40B4-BE49-F238E27FC236}">
                  <a16:creationId xmlns:a16="http://schemas.microsoft.com/office/drawing/2014/main" id="{020DEB59-BF94-41B5-8F16-8B10442EE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9A3BEF6F-FC03-43B1-8D1B-8DA3A360DBF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6" name="Picture 15">
              <a:extLst>
                <a:ext uri="{FF2B5EF4-FFF2-40B4-BE49-F238E27FC236}">
                  <a16:creationId xmlns:a16="http://schemas.microsoft.com/office/drawing/2014/main" id="{0F49BA32-A501-4C79-9A72-92587AB9EE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8" name="Straight Connector 17">
            <a:extLst>
              <a:ext uri="{FF2B5EF4-FFF2-40B4-BE49-F238E27FC236}">
                <a16:creationId xmlns:a16="http://schemas.microsoft.com/office/drawing/2014/main" id="{883F92AF-2403-4558-B1D7-72130A1E4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20" name="Rectangle 19">
            <a:extLst>
              <a:ext uri="{FF2B5EF4-FFF2-40B4-BE49-F238E27FC236}">
                <a16:creationId xmlns:a16="http://schemas.microsoft.com/office/drawing/2014/main" id="{22AC0F86-9A78-4E84-A4B4-ADB8B2629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4AF78B9E-8BE2-4706-9377-A05FA25AB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3" name="Picture 22">
              <a:extLst>
                <a:ext uri="{FF2B5EF4-FFF2-40B4-BE49-F238E27FC236}">
                  <a16:creationId xmlns:a16="http://schemas.microsoft.com/office/drawing/2014/main" id="{32CDFDE2-4DB3-4623-BA21-187D1B710FB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4" name="Rectangle 23">
              <a:extLst>
                <a:ext uri="{FF2B5EF4-FFF2-40B4-BE49-F238E27FC236}">
                  <a16:creationId xmlns:a16="http://schemas.microsoft.com/office/drawing/2014/main" id="{ED74B2AA-1443-4E9B-8462-F7F5B8525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5" name="Picture 24">
              <a:extLst>
                <a:ext uri="{FF2B5EF4-FFF2-40B4-BE49-F238E27FC236}">
                  <a16:creationId xmlns:a16="http://schemas.microsoft.com/office/drawing/2014/main" id="{9BB652B6-7300-49EC-9422-EF5342492A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6" name="Picture 25">
              <a:extLst>
                <a:ext uri="{FF2B5EF4-FFF2-40B4-BE49-F238E27FC236}">
                  <a16:creationId xmlns:a16="http://schemas.microsoft.com/office/drawing/2014/main" id="{D0909587-01DE-424D-A15F-DAA28CF2CD3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Rectangle 1">
            <a:extLst>
              <a:ext uri="{FF2B5EF4-FFF2-40B4-BE49-F238E27FC236}">
                <a16:creationId xmlns:a16="http://schemas.microsoft.com/office/drawing/2014/main" id="{5C385B01-7E45-0742-9A89-7B7B128DA951}"/>
              </a:ext>
            </a:extLst>
          </p:cNvPr>
          <p:cNvSpPr/>
          <p:nvPr/>
        </p:nvSpPr>
        <p:spPr>
          <a:xfrm>
            <a:off x="7535825" y="982132"/>
            <a:ext cx="3360772" cy="1303867"/>
          </a:xfrm>
          <a:prstGeom prst="rect">
            <a:avLst/>
          </a:prstGeom>
        </p:spPr>
        <p:txBody>
          <a:bodyPr vert="horz" lIns="91440" tIns="45720" rIns="91440" bIns="45720" rtlCol="0" anchor="ctr">
            <a:normAutofit/>
          </a:bodyPr>
          <a:lstStyle/>
          <a:p>
            <a:pPr algn="ctr" defTabSz="457200">
              <a:lnSpc>
                <a:spcPct val="90000"/>
              </a:lnSpc>
              <a:spcBef>
                <a:spcPct val="0"/>
              </a:spcBef>
              <a:spcAft>
                <a:spcPts val="600"/>
              </a:spcAft>
            </a:pPr>
            <a:r>
              <a:rPr lang="en-US" sz="4100" b="1">
                <a:ln w="3175" cmpd="sng">
                  <a:noFill/>
                </a:ln>
                <a:solidFill>
                  <a:schemeClr val="tx1">
                    <a:lumMod val="85000"/>
                    <a:lumOff val="15000"/>
                  </a:schemeClr>
                </a:solidFill>
                <a:latin typeface="+mj-lt"/>
                <a:ea typeface="+mj-ea"/>
                <a:cs typeface="+mj-cs"/>
              </a:rPr>
              <a:t>Time Series Forecasting</a:t>
            </a:r>
          </a:p>
        </p:txBody>
      </p:sp>
      <p:sp>
        <p:nvSpPr>
          <p:cNvPr id="28" name="Rectangle 27">
            <a:extLst>
              <a:ext uri="{FF2B5EF4-FFF2-40B4-BE49-F238E27FC236}">
                <a16:creationId xmlns:a16="http://schemas.microsoft.com/office/drawing/2014/main" id="{69A54E25-1C05-48E5-A5CC-3778C1D363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0E5D0023-B23E-4823-8D72-B07FFF8CAE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8C7C543B-0B75-A24A-8B18-D264AFC9B320}"/>
              </a:ext>
            </a:extLst>
          </p:cNvPr>
          <p:cNvSpPr txBox="1"/>
          <p:nvPr/>
        </p:nvSpPr>
        <p:spPr>
          <a:xfrm>
            <a:off x="7051066" y="2556932"/>
            <a:ext cx="4443328" cy="3318936"/>
          </a:xfrm>
          <a:prstGeom prst="rect">
            <a:avLst/>
          </a:prstGeom>
        </p:spPr>
        <p:txBody>
          <a:bodyPr vert="horz" lIns="91440" tIns="45720" rIns="91440" bIns="45720" rtlCol="0" anchor="t">
            <a:noAutofit/>
          </a:bodyPr>
          <a:lstStyle/>
          <a:p>
            <a:pPr defTabSz="457200">
              <a:lnSpc>
                <a:spcPct val="90000"/>
              </a:lnSpc>
              <a:spcBef>
                <a:spcPct val="20000"/>
              </a:spcBef>
              <a:spcAft>
                <a:spcPts val="600"/>
              </a:spcAft>
              <a:buClr>
                <a:schemeClr val="accent1"/>
              </a:buClr>
              <a:buSzPct val="115000"/>
            </a:pPr>
            <a:r>
              <a:rPr lang="en-US" sz="2200" b="1" dirty="0">
                <a:solidFill>
                  <a:schemeClr val="tx1">
                    <a:lumMod val="85000"/>
                    <a:lumOff val="15000"/>
                  </a:schemeClr>
                </a:solidFill>
              </a:rPr>
              <a:t>Key Considerations in Selecting and Evaluating Time Series Models for Stock Price Prediction:</a:t>
            </a:r>
          </a:p>
          <a:p>
            <a:pPr defTabSz="457200">
              <a:lnSpc>
                <a:spcPct val="90000"/>
              </a:lnSpc>
              <a:spcBef>
                <a:spcPct val="20000"/>
              </a:spcBef>
              <a:spcAft>
                <a:spcPts val="600"/>
              </a:spcAft>
              <a:buClr>
                <a:schemeClr val="accent1"/>
              </a:buClr>
              <a:buSzPct val="115000"/>
              <a:buFont typeface="Arial"/>
              <a:buChar char="•"/>
            </a:pPr>
            <a:endParaRPr lang="en-US" sz="2200" b="1" dirty="0">
              <a:solidFill>
                <a:schemeClr val="tx1">
                  <a:lumMod val="85000"/>
                  <a:lumOff val="15000"/>
                </a:schemeClr>
              </a:solidFill>
            </a:endParaRPr>
          </a:p>
          <a:p>
            <a:pPr defTabSz="457200">
              <a:lnSpc>
                <a:spcPct val="90000"/>
              </a:lnSpc>
              <a:spcBef>
                <a:spcPct val="20000"/>
              </a:spcBef>
              <a:spcAft>
                <a:spcPts val="600"/>
              </a:spcAft>
              <a:buClr>
                <a:schemeClr val="accent1"/>
              </a:buClr>
              <a:buSzPct val="115000"/>
            </a:pPr>
            <a:r>
              <a:rPr lang="en-US" sz="2200" b="1" dirty="0">
                <a:solidFill>
                  <a:schemeClr val="tx1">
                    <a:lumMod val="85000"/>
                    <a:lumOff val="15000"/>
                  </a:schemeClr>
                </a:solidFill>
              </a:rPr>
              <a:t>Stationarity: </a:t>
            </a:r>
            <a:r>
              <a:rPr lang="en-US" sz="2200" dirty="0">
                <a:solidFill>
                  <a:schemeClr val="tx1">
                    <a:lumMod val="85000"/>
                    <a:lumOff val="15000"/>
                  </a:schemeClr>
                </a:solidFill>
              </a:rPr>
              <a:t>Stationarity is a critical assumption in time series modeling. A stationary time series has a constant mean and variance over time, making it easier to model and forecast accurately. </a:t>
            </a:r>
          </a:p>
        </p:txBody>
      </p:sp>
      <p:pic>
        <p:nvPicPr>
          <p:cNvPr id="8" name="Picture 7">
            <a:extLst>
              <a:ext uri="{FF2B5EF4-FFF2-40B4-BE49-F238E27FC236}">
                <a16:creationId xmlns:a16="http://schemas.microsoft.com/office/drawing/2014/main" id="{D38B7F4F-F4EF-984B-8E7D-8A25BB59C7C7}"/>
              </a:ext>
            </a:extLst>
          </p:cNvPr>
          <p:cNvPicPr>
            <a:picLocks noChangeAspect="1"/>
          </p:cNvPicPr>
          <p:nvPr/>
        </p:nvPicPr>
        <p:blipFill>
          <a:blip r:embed="rId5"/>
          <a:stretch>
            <a:fillRect/>
          </a:stretch>
        </p:blipFill>
        <p:spPr>
          <a:xfrm>
            <a:off x="1191340" y="1451658"/>
            <a:ext cx="5276398" cy="3796187"/>
          </a:xfrm>
          <a:prstGeom prst="rect">
            <a:avLst/>
          </a:prstGeom>
        </p:spPr>
      </p:pic>
    </p:spTree>
    <p:extLst>
      <p:ext uri="{BB962C8B-B14F-4D97-AF65-F5344CB8AC3E}">
        <p14:creationId xmlns:p14="http://schemas.microsoft.com/office/powerpoint/2010/main" val="2498098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617B5E7-82EF-4F98-88F9-C0D5A5E823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4" name="Picture 13">
              <a:extLst>
                <a:ext uri="{FF2B5EF4-FFF2-40B4-BE49-F238E27FC236}">
                  <a16:creationId xmlns:a16="http://schemas.microsoft.com/office/drawing/2014/main" id="{EDA38C96-883D-497B-8F5D-D7E435243DA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Rectangle 14">
              <a:extLst>
                <a:ext uri="{FF2B5EF4-FFF2-40B4-BE49-F238E27FC236}">
                  <a16:creationId xmlns:a16="http://schemas.microsoft.com/office/drawing/2014/main" id="{DB488A02-ECF8-47A5-806C-8CDF9935E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40566D3B-3450-407D-9C9E-622BF0D9786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7" name="Picture 16">
              <a:extLst>
                <a:ext uri="{FF2B5EF4-FFF2-40B4-BE49-F238E27FC236}">
                  <a16:creationId xmlns:a16="http://schemas.microsoft.com/office/drawing/2014/main" id="{04FE625F-F961-4FE5-95C8-0AE28A5D55C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9" name="Straight Connector 18">
            <a:extLst>
              <a:ext uri="{FF2B5EF4-FFF2-40B4-BE49-F238E27FC236}">
                <a16:creationId xmlns:a16="http://schemas.microsoft.com/office/drawing/2014/main" id="{F54A39E9-7329-429E-AA37-5988745878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21" name="Rectangle 20">
            <a:extLst>
              <a:ext uri="{FF2B5EF4-FFF2-40B4-BE49-F238E27FC236}">
                <a16:creationId xmlns:a16="http://schemas.microsoft.com/office/drawing/2014/main" id="{4A2AAA7B-DD5A-486B-B28F-F19588315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3DB99B21-A649-42D2-BB86-486C2E73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4" name="Picture 23">
              <a:extLst>
                <a:ext uri="{FF2B5EF4-FFF2-40B4-BE49-F238E27FC236}">
                  <a16:creationId xmlns:a16="http://schemas.microsoft.com/office/drawing/2014/main" id="{4A631EEB-EF96-4032-8B47-62220C1316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5" name="Rectangle 24">
              <a:extLst>
                <a:ext uri="{FF2B5EF4-FFF2-40B4-BE49-F238E27FC236}">
                  <a16:creationId xmlns:a16="http://schemas.microsoft.com/office/drawing/2014/main" id="{90B37569-6E3D-4B34-AD3E-0FC79D7CB9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6" name="Picture 25">
              <a:extLst>
                <a:ext uri="{FF2B5EF4-FFF2-40B4-BE49-F238E27FC236}">
                  <a16:creationId xmlns:a16="http://schemas.microsoft.com/office/drawing/2014/main" id="{A3A0A741-DE46-43B7-A732-2C6D71E7B11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7" name="Picture 26">
              <a:extLst>
                <a:ext uri="{FF2B5EF4-FFF2-40B4-BE49-F238E27FC236}">
                  <a16:creationId xmlns:a16="http://schemas.microsoft.com/office/drawing/2014/main" id="{3FB4AD13-112F-436E-9596-F7557110C0D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Rectangle 1">
            <a:extLst>
              <a:ext uri="{FF2B5EF4-FFF2-40B4-BE49-F238E27FC236}">
                <a16:creationId xmlns:a16="http://schemas.microsoft.com/office/drawing/2014/main" id="{5C385B01-7E45-0742-9A89-7B7B128DA951}"/>
              </a:ext>
            </a:extLst>
          </p:cNvPr>
          <p:cNvSpPr/>
          <p:nvPr/>
        </p:nvSpPr>
        <p:spPr>
          <a:xfrm>
            <a:off x="1180101" y="982132"/>
            <a:ext cx="6354633" cy="1303867"/>
          </a:xfrm>
          <a:prstGeom prst="rect">
            <a:avLst/>
          </a:prstGeom>
        </p:spPr>
        <p:txBody>
          <a:bodyPr vert="horz" lIns="91440" tIns="45720" rIns="91440" bIns="45720" rtlCol="0" anchor="ctr">
            <a:normAutofit/>
          </a:bodyPr>
          <a:lstStyle/>
          <a:p>
            <a:pPr algn="ctr" defTabSz="457200">
              <a:lnSpc>
                <a:spcPct val="90000"/>
              </a:lnSpc>
              <a:spcBef>
                <a:spcPct val="0"/>
              </a:spcBef>
              <a:spcAft>
                <a:spcPts val="600"/>
              </a:spcAft>
            </a:pPr>
            <a:r>
              <a:rPr lang="en-US" sz="4100" b="1" dirty="0">
                <a:ln w="3175" cmpd="sng">
                  <a:noFill/>
                </a:ln>
                <a:solidFill>
                  <a:schemeClr val="tx1">
                    <a:lumMod val="85000"/>
                    <a:lumOff val="15000"/>
                  </a:schemeClr>
                </a:solidFill>
                <a:latin typeface="+mj-lt"/>
                <a:ea typeface="+mj-ea"/>
                <a:cs typeface="+mj-cs"/>
              </a:rPr>
              <a:t>Augmented Dickey-Fuller (ADF) test</a:t>
            </a:r>
          </a:p>
        </p:txBody>
      </p:sp>
      <p:cxnSp>
        <p:nvCxnSpPr>
          <p:cNvPr id="29" name="Straight Connector 28">
            <a:extLst>
              <a:ext uri="{FF2B5EF4-FFF2-40B4-BE49-F238E27FC236}">
                <a16:creationId xmlns:a16="http://schemas.microsoft.com/office/drawing/2014/main" id="{496D98D9-A8AD-432E-BD4E-FF8001244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77057" y="2400639"/>
            <a:ext cx="5760720"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8C7C543B-0B75-A24A-8B18-D264AFC9B320}"/>
              </a:ext>
            </a:extLst>
          </p:cNvPr>
          <p:cNvSpPr txBox="1"/>
          <p:nvPr/>
        </p:nvSpPr>
        <p:spPr>
          <a:xfrm>
            <a:off x="805799" y="2471950"/>
            <a:ext cx="7348675" cy="3441198"/>
          </a:xfrm>
          <a:prstGeom prst="rect">
            <a:avLst/>
          </a:prstGeom>
        </p:spPr>
        <p:txBody>
          <a:bodyPr vert="horz" lIns="91440" tIns="45720" rIns="91440" bIns="45720" rtlCol="0" anchor="t">
            <a:noAutofit/>
          </a:bodyPr>
          <a:lstStyle/>
          <a:p>
            <a:pPr marL="342900" indent="-342900" defTabSz="457200" fontAlgn="base">
              <a:lnSpc>
                <a:spcPct val="90000"/>
              </a:lnSpc>
              <a:spcBef>
                <a:spcPct val="20000"/>
              </a:spcBef>
              <a:spcAft>
                <a:spcPts val="600"/>
              </a:spcAft>
              <a:buClr>
                <a:schemeClr val="accent1"/>
              </a:buClr>
              <a:buSzPct val="115000"/>
              <a:buFont typeface="Arial" panose="020B0604020202020204" pitchFamily="34" charset="0"/>
              <a:buChar char="•"/>
            </a:pPr>
            <a:r>
              <a:rPr lang="en-US" sz="2000" b="0" i="0" u="none" strike="noStrike" dirty="0">
                <a:solidFill>
                  <a:schemeClr val="tx1">
                    <a:lumMod val="85000"/>
                    <a:lumOff val="15000"/>
                  </a:schemeClr>
                </a:solidFill>
              </a:rPr>
              <a:t>To test whether differencing is necessary, the Augmented Dickey-Fuller (ADF) test can be used to check the stationarity of the time series.</a:t>
            </a:r>
            <a:r>
              <a:rPr lang="en-US" sz="2000" b="0" i="0" dirty="0">
                <a:solidFill>
                  <a:schemeClr val="tx1">
                    <a:lumMod val="85000"/>
                    <a:lumOff val="15000"/>
                  </a:schemeClr>
                </a:solidFill>
              </a:rPr>
              <a:t>​</a:t>
            </a:r>
          </a:p>
          <a:p>
            <a:pPr marL="342900" indent="-342900" defTabSz="457200" fontAlgn="base">
              <a:lnSpc>
                <a:spcPct val="90000"/>
              </a:lnSpc>
              <a:spcBef>
                <a:spcPct val="20000"/>
              </a:spcBef>
              <a:spcAft>
                <a:spcPts val="600"/>
              </a:spcAft>
              <a:buClr>
                <a:schemeClr val="accent1"/>
              </a:buClr>
              <a:buSzPct val="115000"/>
              <a:buFont typeface="Arial" panose="020B0604020202020204" pitchFamily="34" charset="0"/>
              <a:buChar char="•"/>
            </a:pPr>
            <a:r>
              <a:rPr lang="en-US" sz="2000" b="1" i="0" u="none" strike="noStrike" dirty="0">
                <a:solidFill>
                  <a:schemeClr val="tx1">
                    <a:lumMod val="85000"/>
                    <a:lumOff val="15000"/>
                  </a:schemeClr>
                </a:solidFill>
              </a:rPr>
              <a:t>Null hypothesis (Ho): </a:t>
            </a:r>
            <a:r>
              <a:rPr lang="en-US" sz="2000" b="0" i="0" u="none" strike="noStrike" dirty="0">
                <a:solidFill>
                  <a:schemeClr val="tx1">
                    <a:lumMod val="85000"/>
                    <a:lumOff val="15000"/>
                  </a:schemeClr>
                </a:solidFill>
              </a:rPr>
              <a:t>The time series has a unit root, and is therefore non-stationary.</a:t>
            </a:r>
            <a:r>
              <a:rPr lang="en-US" sz="2000" b="0" i="0" dirty="0">
                <a:solidFill>
                  <a:schemeClr val="tx1">
                    <a:lumMod val="85000"/>
                    <a:lumOff val="15000"/>
                  </a:schemeClr>
                </a:solidFill>
              </a:rPr>
              <a:t>​</a:t>
            </a:r>
          </a:p>
          <a:p>
            <a:pPr marL="342900" indent="-342900" defTabSz="457200" fontAlgn="base">
              <a:lnSpc>
                <a:spcPct val="90000"/>
              </a:lnSpc>
              <a:spcBef>
                <a:spcPct val="20000"/>
              </a:spcBef>
              <a:spcAft>
                <a:spcPts val="600"/>
              </a:spcAft>
              <a:buClr>
                <a:schemeClr val="accent1"/>
              </a:buClr>
              <a:buSzPct val="115000"/>
              <a:buFont typeface="Arial" panose="020B0604020202020204" pitchFamily="34" charset="0"/>
              <a:buChar char="•"/>
            </a:pPr>
            <a:r>
              <a:rPr lang="en-US" sz="2000" b="1" i="0" u="none" strike="noStrike" dirty="0">
                <a:solidFill>
                  <a:schemeClr val="tx1">
                    <a:lumMod val="85000"/>
                    <a:lumOff val="15000"/>
                  </a:schemeClr>
                </a:solidFill>
              </a:rPr>
              <a:t>Alternative hypothesis (Ha): </a:t>
            </a:r>
            <a:r>
              <a:rPr lang="en-US" sz="2000" b="0" i="0" u="none" strike="noStrike" dirty="0">
                <a:solidFill>
                  <a:schemeClr val="tx1">
                    <a:lumMod val="85000"/>
                    <a:lumOff val="15000"/>
                  </a:schemeClr>
                </a:solidFill>
              </a:rPr>
              <a:t>The time series is stationary.</a:t>
            </a:r>
            <a:r>
              <a:rPr lang="en-US" sz="2000" b="0" i="0" dirty="0">
                <a:solidFill>
                  <a:schemeClr val="tx1">
                    <a:lumMod val="85000"/>
                    <a:lumOff val="15000"/>
                  </a:schemeClr>
                </a:solidFill>
              </a:rPr>
              <a:t>​</a:t>
            </a:r>
          </a:p>
          <a:p>
            <a:pPr marL="342900" indent="-342900" defTabSz="457200" fontAlgn="base">
              <a:lnSpc>
                <a:spcPct val="90000"/>
              </a:lnSpc>
              <a:spcBef>
                <a:spcPct val="20000"/>
              </a:spcBef>
              <a:spcAft>
                <a:spcPts val="600"/>
              </a:spcAft>
              <a:buClr>
                <a:schemeClr val="accent1"/>
              </a:buClr>
              <a:buSzPct val="115000"/>
              <a:buFont typeface="Arial" panose="020B0604020202020204" pitchFamily="34" charset="0"/>
              <a:buChar char="•"/>
            </a:pPr>
            <a:r>
              <a:rPr lang="en-US" sz="2000" b="0" i="0" u="none" strike="noStrike" dirty="0">
                <a:solidFill>
                  <a:schemeClr val="tx1">
                    <a:lumMod val="85000"/>
                    <a:lumOff val="15000"/>
                  </a:schemeClr>
                </a:solidFill>
              </a:rPr>
              <a:t>If the p-value obtained from the test is below the chosen significance level (such as 0.05), the null hypothesis can be rejected and it can be concluded that the time series is stationary. Conversely, if the p-value is above the significance level, the null hypothesis cannot be rejected, and it is concluded that the time series is non-stationary. </a:t>
            </a:r>
            <a:endParaRPr lang="en-US" sz="2000" b="0" i="0" dirty="0">
              <a:solidFill>
                <a:schemeClr val="tx1">
                  <a:lumMod val="85000"/>
                  <a:lumOff val="15000"/>
                </a:schemeClr>
              </a:solidFill>
            </a:endParaRPr>
          </a:p>
        </p:txBody>
      </p:sp>
      <p:pic>
        <p:nvPicPr>
          <p:cNvPr id="8" name="Picture 7">
            <a:extLst>
              <a:ext uri="{FF2B5EF4-FFF2-40B4-BE49-F238E27FC236}">
                <a16:creationId xmlns:a16="http://schemas.microsoft.com/office/drawing/2014/main" id="{9F9DDBAE-FE39-634A-89AA-305CFBA3E727}"/>
              </a:ext>
            </a:extLst>
          </p:cNvPr>
          <p:cNvPicPr>
            <a:picLocks noChangeAspect="1"/>
          </p:cNvPicPr>
          <p:nvPr/>
        </p:nvPicPr>
        <p:blipFill rotWithShape="1">
          <a:blip r:embed="rId5"/>
          <a:srcRect l="390"/>
          <a:stretch/>
        </p:blipFill>
        <p:spPr>
          <a:xfrm>
            <a:off x="8137325" y="1158024"/>
            <a:ext cx="2839277" cy="2066544"/>
          </a:xfrm>
          <a:prstGeom prst="rect">
            <a:avLst/>
          </a:prstGeom>
          <a:ln w="57150" cmpd="thickThin">
            <a:solidFill>
              <a:schemeClr val="tx1">
                <a:lumMod val="50000"/>
                <a:lumOff val="50000"/>
              </a:schemeClr>
            </a:solidFill>
            <a:miter lim="800000"/>
          </a:ln>
        </p:spPr>
      </p:pic>
      <p:pic>
        <p:nvPicPr>
          <p:cNvPr id="5" name="Picture 4">
            <a:extLst>
              <a:ext uri="{FF2B5EF4-FFF2-40B4-BE49-F238E27FC236}">
                <a16:creationId xmlns:a16="http://schemas.microsoft.com/office/drawing/2014/main" id="{31FFF0C0-3734-C849-A180-D1AE62C51C64}"/>
              </a:ext>
            </a:extLst>
          </p:cNvPr>
          <p:cNvPicPr>
            <a:picLocks noChangeAspect="1"/>
          </p:cNvPicPr>
          <p:nvPr/>
        </p:nvPicPr>
        <p:blipFill rotWithShape="1">
          <a:blip r:embed="rId6"/>
          <a:srcRect r="15396" b="5"/>
          <a:stretch/>
        </p:blipFill>
        <p:spPr>
          <a:xfrm>
            <a:off x="8135453" y="3631646"/>
            <a:ext cx="2843021" cy="2066544"/>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3887066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03E8C8A2-D2DA-42F8-84AA-AC5AB4251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34" y="0"/>
            <a:ext cx="12231160" cy="6856214"/>
            <a:chOff x="-16934" y="0"/>
            <a:chExt cx="12231160" cy="6856214"/>
          </a:xfrm>
        </p:grpSpPr>
        <p:pic>
          <p:nvPicPr>
            <p:cNvPr id="1032" name="Picture 1031">
              <a:extLst>
                <a:ext uri="{FF2B5EF4-FFF2-40B4-BE49-F238E27FC236}">
                  <a16:creationId xmlns:a16="http://schemas.microsoft.com/office/drawing/2014/main" id="{9A5D1FE1-4883-49B4-AD3E-D0A3F8DCE12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33" name="Rectangle 1032">
              <a:extLst>
                <a:ext uri="{FF2B5EF4-FFF2-40B4-BE49-F238E27FC236}">
                  <a16:creationId xmlns:a16="http://schemas.microsoft.com/office/drawing/2014/main" id="{7F829EAE-7CB1-410F-BAF1-55BD6DC249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034" name="Picture 1033">
              <a:extLst>
                <a:ext uri="{FF2B5EF4-FFF2-40B4-BE49-F238E27FC236}">
                  <a16:creationId xmlns:a16="http://schemas.microsoft.com/office/drawing/2014/main" id="{4EA5F8CE-974F-4443-AB3C-4799C332304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1035" name="Picture 1034">
              <a:extLst>
                <a:ext uri="{FF2B5EF4-FFF2-40B4-BE49-F238E27FC236}">
                  <a16:creationId xmlns:a16="http://schemas.microsoft.com/office/drawing/2014/main" id="{94075D0C-1739-4729-A5C8-5C5707A942F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cxnSp>
        <p:nvCxnSpPr>
          <p:cNvPr id="1037" name="Straight Connector 1036">
            <a:extLst>
              <a:ext uri="{FF2B5EF4-FFF2-40B4-BE49-F238E27FC236}">
                <a16:creationId xmlns:a16="http://schemas.microsoft.com/office/drawing/2014/main" id="{0DFD28A6-39F3-425F-8050-E5BF1B4523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039" name="Rectangle 1038">
            <a:extLst>
              <a:ext uri="{FF2B5EF4-FFF2-40B4-BE49-F238E27FC236}">
                <a16:creationId xmlns:a16="http://schemas.microsoft.com/office/drawing/2014/main" id="{9F1F6E2E-E2E7-4689-9E5D-51F37CB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1" name="Group 1040">
            <a:extLst>
              <a:ext uri="{FF2B5EF4-FFF2-40B4-BE49-F238E27FC236}">
                <a16:creationId xmlns:a16="http://schemas.microsoft.com/office/drawing/2014/main" id="{BB728A18-FF26-43E9-AF31-9608EBA3D5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29962" cy="6856214"/>
            <a:chOff x="-15736" y="0"/>
            <a:chExt cx="12229962" cy="6856214"/>
          </a:xfrm>
        </p:grpSpPr>
        <p:pic>
          <p:nvPicPr>
            <p:cNvPr id="1042" name="Picture 1041">
              <a:extLst>
                <a:ext uri="{FF2B5EF4-FFF2-40B4-BE49-F238E27FC236}">
                  <a16:creationId xmlns:a16="http://schemas.microsoft.com/office/drawing/2014/main" id="{D418D479-7A49-4E09-A270-87C36ABE505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43" name="Rectangle 1042">
              <a:extLst>
                <a:ext uri="{FF2B5EF4-FFF2-40B4-BE49-F238E27FC236}">
                  <a16:creationId xmlns:a16="http://schemas.microsoft.com/office/drawing/2014/main" id="{F55AC523-B142-409D-BB68-747EDDCE6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44" name="Picture 1043">
              <a:extLst>
                <a:ext uri="{FF2B5EF4-FFF2-40B4-BE49-F238E27FC236}">
                  <a16:creationId xmlns:a16="http://schemas.microsoft.com/office/drawing/2014/main" id="{98FD6A06-A68E-49C5-8F1D-8945DD8C004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045" name="Picture 1044">
              <a:extLst>
                <a:ext uri="{FF2B5EF4-FFF2-40B4-BE49-F238E27FC236}">
                  <a16:creationId xmlns:a16="http://schemas.microsoft.com/office/drawing/2014/main" id="{A6794A3D-A7E9-4DC9-98E4-02104E24AC3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Rectangle 1">
            <a:extLst>
              <a:ext uri="{FF2B5EF4-FFF2-40B4-BE49-F238E27FC236}">
                <a16:creationId xmlns:a16="http://schemas.microsoft.com/office/drawing/2014/main" id="{C8748A56-8CC3-2EB9-4945-17E7B5A15BB2}"/>
              </a:ext>
            </a:extLst>
          </p:cNvPr>
          <p:cNvSpPr/>
          <p:nvPr/>
        </p:nvSpPr>
        <p:spPr>
          <a:xfrm>
            <a:off x="6553770" y="1041401"/>
            <a:ext cx="4538526" cy="2345264"/>
          </a:xfrm>
          <a:prstGeom prst="rect">
            <a:avLst/>
          </a:prstGeom>
        </p:spPr>
        <p:txBody>
          <a:bodyPr vert="horz" lIns="91440" tIns="45720" rIns="91440" bIns="45720" rtlCol="0" anchor="b">
            <a:normAutofit/>
          </a:bodyPr>
          <a:lstStyle/>
          <a:p>
            <a:pPr algn="ctr" defTabSz="457200">
              <a:spcBef>
                <a:spcPct val="0"/>
              </a:spcBef>
              <a:spcAft>
                <a:spcPts val="600"/>
              </a:spcAft>
            </a:pPr>
            <a:r>
              <a:rPr lang="en-US" sz="5400" b="1">
                <a:ln w="3175" cmpd="sng">
                  <a:noFill/>
                </a:ln>
                <a:solidFill>
                  <a:schemeClr val="tx1">
                    <a:lumMod val="85000"/>
                    <a:lumOff val="15000"/>
                  </a:schemeClr>
                </a:solidFill>
                <a:latin typeface="+mj-lt"/>
                <a:ea typeface="+mj-ea"/>
                <a:cs typeface="+mj-cs"/>
              </a:rPr>
              <a:t>Word Cloud</a:t>
            </a:r>
          </a:p>
        </p:txBody>
      </p:sp>
      <p:sp>
        <p:nvSpPr>
          <p:cNvPr id="1047" name="Rectangle 1046">
            <a:extLst>
              <a:ext uri="{FF2B5EF4-FFF2-40B4-BE49-F238E27FC236}">
                <a16:creationId xmlns:a16="http://schemas.microsoft.com/office/drawing/2014/main" id="{7731DD8B-7A0A-47A0-BF6B-EBB4F9709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4" y="1092200"/>
            <a:ext cx="4976494"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67383FD3-8E56-9636-2EA3-730E30F9AFD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 b="2492"/>
          <a:stretch/>
        </p:blipFill>
        <p:spPr bwMode="auto">
          <a:xfrm>
            <a:off x="1412683" y="1410208"/>
            <a:ext cx="4348925" cy="3858780"/>
          </a:xfrm>
          <a:prstGeom prst="rect">
            <a:avLst/>
          </a:prstGeom>
          <a:noFill/>
          <a:extLst>
            <a:ext uri="{909E8E84-426E-40DD-AFC4-6F175D3DCCD1}">
              <a14:hiddenFill xmlns:a14="http://schemas.microsoft.com/office/drawing/2010/main">
                <a:solidFill>
                  <a:srgbClr val="FFFFFF"/>
                </a:solidFill>
              </a14:hiddenFill>
            </a:ext>
          </a:extLst>
        </p:spPr>
      </p:pic>
      <p:cxnSp>
        <p:nvCxnSpPr>
          <p:cNvPr id="1049" name="Straight Connector 1048">
            <a:extLst>
              <a:ext uri="{FF2B5EF4-FFF2-40B4-BE49-F238E27FC236}">
                <a16:creationId xmlns:a16="http://schemas.microsoft.com/office/drawing/2014/main" id="{10A370BF-9768-4FA0-8887-C3777F3A9C9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770" y="3522131"/>
            <a:ext cx="452063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0292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1" name="Picture 10">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4" name="Picture 13">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6" name="Straight Connector 15">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7E61F402-3445-458A-9A2B-D28FD2883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A673C096-95AE-4644-B76C-1DF1B667D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1" name="Picture 20">
              <a:extLst>
                <a:ext uri="{FF2B5EF4-FFF2-40B4-BE49-F238E27FC236}">
                  <a16:creationId xmlns:a16="http://schemas.microsoft.com/office/drawing/2014/main" id="{77A91835-418B-4867-87D7-1376A57F3F7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 name="Rectangle 21">
              <a:extLst>
                <a:ext uri="{FF2B5EF4-FFF2-40B4-BE49-F238E27FC236}">
                  <a16:creationId xmlns:a16="http://schemas.microsoft.com/office/drawing/2014/main" id="{65B511A1-E0EC-49FE-8068-9DA29CD0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23" name="Picture 22">
              <a:extLst>
                <a:ext uri="{FF2B5EF4-FFF2-40B4-BE49-F238E27FC236}">
                  <a16:creationId xmlns:a16="http://schemas.microsoft.com/office/drawing/2014/main" id="{4A61BC5F-ADA4-4DBA-9C6B-E17E0B82EC5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4" name="Picture 23">
              <a:extLst>
                <a:ext uri="{FF2B5EF4-FFF2-40B4-BE49-F238E27FC236}">
                  <a16:creationId xmlns:a16="http://schemas.microsoft.com/office/drawing/2014/main" id="{1CE6F7D2-ACED-47D2-BEFD-FB26F75374A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Rectangle 1">
            <a:extLst>
              <a:ext uri="{FF2B5EF4-FFF2-40B4-BE49-F238E27FC236}">
                <a16:creationId xmlns:a16="http://schemas.microsoft.com/office/drawing/2014/main" id="{2F6A37AC-4B2E-20D5-BD05-65BF9A63467A}"/>
              </a:ext>
            </a:extLst>
          </p:cNvPr>
          <p:cNvSpPr/>
          <p:nvPr/>
        </p:nvSpPr>
        <p:spPr>
          <a:xfrm>
            <a:off x="656014" y="692513"/>
            <a:ext cx="7891212" cy="466740"/>
          </a:xfrm>
          <a:prstGeom prst="rect">
            <a:avLst/>
          </a:prstGeom>
        </p:spPr>
        <p:txBody>
          <a:bodyPr vert="horz" lIns="91440" tIns="45720" rIns="91440" bIns="45720" rtlCol="0" anchor="b">
            <a:normAutofit fontScale="92500" lnSpcReduction="10000"/>
          </a:bodyPr>
          <a:lstStyle/>
          <a:p>
            <a:pPr defTabSz="457200">
              <a:spcBef>
                <a:spcPct val="0"/>
              </a:spcBef>
              <a:spcAft>
                <a:spcPts val="600"/>
              </a:spcAft>
            </a:pPr>
            <a:r>
              <a:rPr lang="en-US" sz="2800" b="1" dirty="0">
                <a:ln w="3175" cmpd="sng">
                  <a:noFill/>
                </a:ln>
                <a:solidFill>
                  <a:srgbClr val="262626"/>
                </a:solidFill>
                <a:latin typeface="+mj-lt"/>
                <a:ea typeface="+mj-ea"/>
                <a:cs typeface="+mj-cs"/>
              </a:rPr>
              <a:t>Text Cleaning steps and packages used</a:t>
            </a:r>
          </a:p>
        </p:txBody>
      </p:sp>
      <p:cxnSp>
        <p:nvCxnSpPr>
          <p:cNvPr id="26" name="Straight Connector 25">
            <a:extLst>
              <a:ext uri="{FF2B5EF4-FFF2-40B4-BE49-F238E27FC236}">
                <a16:creationId xmlns:a16="http://schemas.microsoft.com/office/drawing/2014/main" id="{2BE880E9-2B86-4CDB-B5B7-308745CDD1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3" name="Diagram 2">
            <a:extLst>
              <a:ext uri="{FF2B5EF4-FFF2-40B4-BE49-F238E27FC236}">
                <a16:creationId xmlns:a16="http://schemas.microsoft.com/office/drawing/2014/main" id="{D0981186-88E1-0510-EC75-A1C71EF41F8C}"/>
              </a:ext>
            </a:extLst>
          </p:cNvPr>
          <p:cNvGraphicFramePr/>
          <p:nvPr>
            <p:extLst>
              <p:ext uri="{D42A27DB-BD31-4B8C-83A1-F6EECF244321}">
                <p14:modId xmlns:p14="http://schemas.microsoft.com/office/powerpoint/2010/main" val="2254946531"/>
              </p:ext>
            </p:extLst>
          </p:nvPr>
        </p:nvGraphicFramePr>
        <p:xfrm>
          <a:off x="777240" y="1159254"/>
          <a:ext cx="7632663" cy="50891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Flowchart: Punched Tape 6">
            <a:extLst>
              <a:ext uri="{FF2B5EF4-FFF2-40B4-BE49-F238E27FC236}">
                <a16:creationId xmlns:a16="http://schemas.microsoft.com/office/drawing/2014/main" id="{ACFAB3DA-52DA-4F18-0B19-527DA5AC5C82}"/>
              </a:ext>
            </a:extLst>
          </p:cNvPr>
          <p:cNvSpPr/>
          <p:nvPr/>
        </p:nvSpPr>
        <p:spPr>
          <a:xfrm>
            <a:off x="8425639" y="772732"/>
            <a:ext cx="3155173" cy="5089146"/>
          </a:xfrm>
          <a:prstGeom prst="flowChartPunchedTape">
            <a:avLst/>
          </a:prstGeom>
        </p:spPr>
        <p:style>
          <a:lnRef idx="3">
            <a:schemeClr val="lt1"/>
          </a:lnRef>
          <a:fillRef idx="1">
            <a:schemeClr val="accent3"/>
          </a:fillRef>
          <a:effectRef idx="1">
            <a:schemeClr val="accent3"/>
          </a:effectRef>
          <a:fontRef idx="minor">
            <a:schemeClr val="lt1"/>
          </a:fontRef>
        </p:style>
        <p:txBody>
          <a:bodyPr rtlCol="0" anchor="ctr"/>
          <a:lstStyle/>
          <a:p>
            <a:pPr defTabSz="466344" eaLnBrk="0" fontAlgn="base" hangingPunct="0">
              <a:spcBef>
                <a:spcPct val="0"/>
              </a:spcBef>
              <a:spcAft>
                <a:spcPts val="600"/>
              </a:spcAft>
            </a:pPr>
            <a:r>
              <a:rPr lang="en-US" altLang="en-US" sz="2000" kern="1200" dirty="0">
                <a:solidFill>
                  <a:schemeClr val="bg1"/>
                </a:solidFill>
                <a:latin typeface="Candara" panose="020E0502030303020204" pitchFamily="34" charset="0"/>
                <a:ea typeface="+mn-ea"/>
                <a:cs typeface="+mn-cs"/>
              </a:rPr>
              <a:t>Total number of words in headlines: 591209 </a:t>
            </a:r>
          </a:p>
          <a:p>
            <a:pPr defTabSz="466344" eaLnBrk="0" fontAlgn="base" hangingPunct="0">
              <a:spcBef>
                <a:spcPct val="0"/>
              </a:spcBef>
              <a:spcAft>
                <a:spcPts val="600"/>
              </a:spcAft>
            </a:pPr>
            <a:r>
              <a:rPr lang="en-US" altLang="en-US" sz="2000" kern="1200" dirty="0">
                <a:solidFill>
                  <a:schemeClr val="bg1"/>
                </a:solidFill>
                <a:latin typeface="Candara" panose="020E0502030303020204" pitchFamily="34" charset="0"/>
                <a:ea typeface="+mn-ea"/>
                <a:cs typeface="+mn-cs"/>
              </a:rPr>
              <a:t>Total number of UNKs in headlines: 15191 </a:t>
            </a:r>
          </a:p>
          <a:p>
            <a:pPr defTabSz="466344" eaLnBrk="0" fontAlgn="base" hangingPunct="0">
              <a:spcBef>
                <a:spcPct val="0"/>
              </a:spcBef>
              <a:spcAft>
                <a:spcPts val="600"/>
              </a:spcAft>
            </a:pPr>
            <a:r>
              <a:rPr lang="en-US" altLang="en-US" sz="2000" kern="1200" dirty="0">
                <a:solidFill>
                  <a:schemeClr val="bg1"/>
                </a:solidFill>
                <a:latin typeface="Candara" panose="020E0502030303020204" pitchFamily="34" charset="0"/>
                <a:ea typeface="+mn-ea"/>
                <a:cs typeface="+mn-cs"/>
              </a:rPr>
              <a:t>Percent of words that are UNK:2.570% </a:t>
            </a:r>
            <a:endParaRPr kumimoji="0" lang="en-US" altLang="en-US" sz="2000" b="0" i="0" u="none" strike="noStrike" cap="none" normalizeH="0" baseline="0" dirty="0">
              <a:ln>
                <a:noFill/>
              </a:ln>
              <a:solidFill>
                <a:schemeClr val="bg1"/>
              </a:solidFill>
              <a:effectLst/>
              <a:latin typeface="Candara" panose="020E0502030303020204" pitchFamily="34" charset="0"/>
            </a:endParaRPr>
          </a:p>
        </p:txBody>
      </p:sp>
    </p:spTree>
    <p:extLst>
      <p:ext uri="{BB962C8B-B14F-4D97-AF65-F5344CB8AC3E}">
        <p14:creationId xmlns:p14="http://schemas.microsoft.com/office/powerpoint/2010/main" val="288559070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{E6EDB2CD-B1C4-FD4D-8CB8-E515510105AD}tf10001064</Template>
  <TotalTime>954</TotalTime>
  <Words>508</Words>
  <Application>Microsoft Macintosh PowerPoint</Application>
  <PresentationFormat>Widescreen</PresentationFormat>
  <Paragraphs>113</Paragraphs>
  <Slides>25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Candara</vt:lpstr>
      <vt:lpstr>Garamond</vt:lpstr>
      <vt:lpstr>Segoe UI</vt:lpstr>
      <vt:lpstr>Söhne</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256</cp:revision>
  <dcterms:created xsi:type="dcterms:W3CDTF">2023-04-24T01:47:10Z</dcterms:created>
  <dcterms:modified xsi:type="dcterms:W3CDTF">2023-04-27T18:26:45Z</dcterms:modified>
</cp:coreProperties>
</file>